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8" r:id="rId1"/>
    <p:sldMasterId id="2147483721" r:id="rId2"/>
  </p:sldMasterIdLst>
  <p:notesMasterIdLst>
    <p:notesMasterId r:id="rId30"/>
  </p:notesMasterIdLst>
  <p:sldIdLst>
    <p:sldId id="256" r:id="rId3"/>
    <p:sldId id="257" r:id="rId4"/>
    <p:sldId id="258" r:id="rId5"/>
    <p:sldId id="259" r:id="rId6"/>
    <p:sldId id="260" r:id="rId7"/>
    <p:sldId id="283" r:id="rId8"/>
    <p:sldId id="262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84" r:id="rId22"/>
    <p:sldId id="285" r:id="rId23"/>
    <p:sldId id="286" r:id="rId24"/>
    <p:sldId id="278" r:id="rId25"/>
    <p:sldId id="279" r:id="rId26"/>
    <p:sldId id="280" r:id="rId27"/>
    <p:sldId id="281" r:id="rId28"/>
    <p:sldId id="282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Arial" pitchFamily="34" charset="0"/>
        <a:ea typeface="ヒラギノ角ゴ ProN W3" charset="0"/>
        <a:cs typeface="ヒラギノ角ゴ ProN W3" charset="0"/>
        <a:sym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Arial" pitchFamily="34" charset="0"/>
        <a:ea typeface="ヒラギノ角ゴ ProN W3" charset="0"/>
        <a:cs typeface="ヒラギノ角ゴ ProN W3" charset="0"/>
        <a:sym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Arial" pitchFamily="34" charset="0"/>
        <a:ea typeface="ヒラギノ角ゴ ProN W3" charset="0"/>
        <a:cs typeface="ヒラギノ角ゴ ProN W3" charset="0"/>
        <a:sym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Arial" pitchFamily="34" charset="0"/>
        <a:ea typeface="ヒラギノ角ゴ ProN W3" charset="0"/>
        <a:cs typeface="ヒラギノ角ゴ ProN W3" charset="0"/>
        <a:sym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Arial" pitchFamily="34" charset="0"/>
        <a:ea typeface="ヒラギノ角ゴ ProN W3" charset="0"/>
        <a:cs typeface="ヒラギノ角ゴ ProN W3" charset="0"/>
        <a:sym typeface="Arial" pitchFamily="34" charset="0"/>
      </a:defRPr>
    </a:lvl5pPr>
    <a:lvl6pPr marL="2286000" algn="l" defTabSz="914400" rtl="0" eaLnBrk="1" latinLnBrk="0" hangingPunct="1">
      <a:defRPr sz="1200" kern="1200">
        <a:solidFill>
          <a:srgbClr val="000000"/>
        </a:solidFill>
        <a:latin typeface="Arial" pitchFamily="34" charset="0"/>
        <a:ea typeface="ヒラギノ角ゴ ProN W3" charset="0"/>
        <a:cs typeface="ヒラギノ角ゴ ProN W3" charset="0"/>
        <a:sym typeface="Arial" pitchFamily="34" charset="0"/>
      </a:defRPr>
    </a:lvl6pPr>
    <a:lvl7pPr marL="2743200" algn="l" defTabSz="914400" rtl="0" eaLnBrk="1" latinLnBrk="0" hangingPunct="1">
      <a:defRPr sz="1200" kern="1200">
        <a:solidFill>
          <a:srgbClr val="000000"/>
        </a:solidFill>
        <a:latin typeface="Arial" pitchFamily="34" charset="0"/>
        <a:ea typeface="ヒラギノ角ゴ ProN W3" charset="0"/>
        <a:cs typeface="ヒラギノ角ゴ ProN W3" charset="0"/>
        <a:sym typeface="Arial" pitchFamily="34" charset="0"/>
      </a:defRPr>
    </a:lvl7pPr>
    <a:lvl8pPr marL="3200400" algn="l" defTabSz="914400" rtl="0" eaLnBrk="1" latinLnBrk="0" hangingPunct="1">
      <a:defRPr sz="1200" kern="1200">
        <a:solidFill>
          <a:srgbClr val="000000"/>
        </a:solidFill>
        <a:latin typeface="Arial" pitchFamily="34" charset="0"/>
        <a:ea typeface="ヒラギノ角ゴ ProN W3" charset="0"/>
        <a:cs typeface="ヒラギノ角ゴ ProN W3" charset="0"/>
        <a:sym typeface="Arial" pitchFamily="34" charset="0"/>
      </a:defRPr>
    </a:lvl8pPr>
    <a:lvl9pPr marL="3657600" algn="l" defTabSz="914400" rtl="0" eaLnBrk="1" latinLnBrk="0" hangingPunct="1">
      <a:defRPr sz="1200" kern="1200">
        <a:solidFill>
          <a:srgbClr val="000000"/>
        </a:solidFill>
        <a:latin typeface="Arial" pitchFamily="34" charset="0"/>
        <a:ea typeface="ヒラギノ角ゴ ProN W3" charset="0"/>
        <a:cs typeface="ヒラギノ角ゴ ProN W3" charset="0"/>
        <a:sym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46036" autoAdjust="0"/>
  </p:normalViewPr>
  <p:slideViewPr>
    <p:cSldViewPr>
      <p:cViewPr varScale="1">
        <p:scale>
          <a:sx n="36" d="100"/>
          <a:sy n="36" d="100"/>
        </p:scale>
        <p:origin x="-271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DFF7E0-9017-4C89-B8C0-C4E61E4BB1CD}" type="datetimeFigureOut">
              <a:rPr lang="en-US" smtClean="0"/>
              <a:t>6/26/2013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07C70C-A273-4130-8B43-85D8CC876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68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Leadership Education: Overview </a:t>
            </a:r>
          </a:p>
          <a:p>
            <a:r>
              <a:rPr lang="en-US" i="1" dirty="0" smtClean="0"/>
              <a:t>See pages 11-31 of the </a:t>
            </a:r>
            <a:r>
              <a:rPr lang="en-US" b="1" i="1" dirty="0" err="1" smtClean="0"/>
              <a:t>STAR:Office</a:t>
            </a:r>
            <a:r>
              <a:rPr lang="en-US" b="1" i="1" baseline="0" dirty="0" smtClean="0"/>
              <a:t> Facilitator’s Guide </a:t>
            </a:r>
            <a:r>
              <a:rPr lang="en-US" i="1" baseline="0" dirty="0" smtClean="0"/>
              <a:t>for a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slide by slide script of how to lead this session.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Your goal is to help leaders and managers switch their focus from permission-granting to performance guiding. To do this, they need to understand: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difference between the current work environment and STAR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difference between STAR and ‘Flexible Work Options’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the change is going to happen based on the Triangle (Time, Beliefs, Judgment)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Guideposts</a:t>
            </a:r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Time: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You have two hours.  You will develop you own pacing as you do multiple sessions.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Session Participants: 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all about Leaders/Managers – a tough crowd.  Expect 1/3 to understand STAR, 1/3 to be on the fence, and 1/3 to openly and strongly oppose your ideas.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7C70C-A273-4130-8B43-85D8CC876A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684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7269163" y="6486525"/>
            <a:ext cx="720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Arial Narrow Bold" pitchFamily="34" charset="0"/>
                <a:cs typeface="Arial Bold" pitchFamily="34" charset="0"/>
              </a:rPr>
              <a:t>Office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731838" y="6578600"/>
            <a:ext cx="2263775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sz="900" b="1" dirty="0" smtClean="0">
                <a:solidFill>
                  <a:schemeClr val="bg1"/>
                </a:solidFill>
              </a:rPr>
              <a:t>© </a:t>
            </a:r>
            <a:r>
              <a:rPr lang="en-US" sz="900" b="1" dirty="0" smtClean="0">
                <a:solidFill>
                  <a:schemeClr val="bg1"/>
                </a:solidFill>
                <a:latin typeface="Arial Narrow" pitchFamily="34" charset="0"/>
              </a:rPr>
              <a:t>2013, WORK FAMILY &amp; HEALTH NETWORK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0" y="228600"/>
            <a:ext cx="9144000" cy="3852863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9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938" y="5743575"/>
            <a:ext cx="1135062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Rectangle 15"/>
          <p:cNvSpPr>
            <a:spLocks noGrp="1" noChangeArrowheads="1"/>
          </p:cNvSpPr>
          <p:nvPr>
            <p:ph type="ctrTitle" sz="quarter"/>
          </p:nvPr>
        </p:nvSpPr>
        <p:spPr>
          <a:xfrm>
            <a:off x="923925" y="1201738"/>
            <a:ext cx="7526338" cy="2688122"/>
          </a:xfrm>
        </p:spPr>
        <p:txBody>
          <a:bodyPr/>
          <a:lstStyle>
            <a:lvl1pPr>
              <a:lnSpc>
                <a:spcPts val="4200"/>
              </a:lnSpc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6638" y="4312315"/>
            <a:ext cx="6143625" cy="1497795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 marL="0" indent="0">
              <a:buFont typeface="Wingdings" pitchFamily="2" charset="2"/>
              <a:buNone/>
              <a:defRPr sz="2400" b="1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654120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49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9538" y="241300"/>
            <a:ext cx="1998662" cy="5953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1963" y="241300"/>
            <a:ext cx="5845175" cy="5953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57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549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EAFC0-275E-4554-9A12-8298F68824D3}" type="datetimeFigureOut">
              <a:rPr lang="en-US"/>
              <a:pPr>
                <a:defRPr/>
              </a:pPr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B5459-70F6-4A33-8819-524E74AF35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41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2F622-F205-49EC-9356-06B0CCA8D9CD}" type="datetimeFigureOut">
              <a:rPr lang="en-US"/>
              <a:pPr>
                <a:defRPr/>
              </a:pPr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602D0-5A84-40AC-B501-E959F7ACEF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3096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E5FA3-6C9D-4D3C-B073-311DBAFAFC3A}" type="datetimeFigureOut">
              <a:rPr lang="en-US"/>
              <a:pPr>
                <a:defRPr/>
              </a:pPr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175B8-2B27-4799-9B78-5B6707C44E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2336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D6110-1A5E-4AA7-8859-E3F5D023CDA7}" type="datetimeFigureOut">
              <a:rPr lang="en-US"/>
              <a:pPr>
                <a:defRPr/>
              </a:pPr>
              <a:t>6/26/2013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DD7F1-EE02-4B1E-99C2-4D45144B1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240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A852D-F33F-4A55-B585-B6700CAC02F2}" type="datetimeFigureOut">
              <a:rPr lang="en-US"/>
              <a:pPr>
                <a:defRPr/>
              </a:pPr>
              <a:t>6/26/2013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1CC27-BA7A-45CF-BD84-682BEC4C49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7071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B0099-AB89-44CA-97D2-338E0EAC6DBD}" type="datetimeFigureOut">
              <a:rPr lang="en-US"/>
              <a:pPr>
                <a:defRPr/>
              </a:pPr>
              <a:t>6/26/2013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3C0A8-7AD4-413F-84DF-D6D6D703CE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494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7F25D-F56B-4E38-9FBD-111353C30B2E}" type="datetimeFigureOut">
              <a:rPr lang="en-US"/>
              <a:pPr>
                <a:defRPr/>
              </a:pPr>
              <a:t>6/26/2013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A05C4-9CA3-4D86-BD6D-F8885C070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1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113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1211" y="6039085"/>
            <a:ext cx="1307468" cy="577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120" y="202981"/>
            <a:ext cx="7573080" cy="9985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2813" y="1600200"/>
            <a:ext cx="7534275" cy="459422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1281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7BCBA-1E4E-4EAA-BA68-613A2FBBC205}" type="datetimeFigureOut">
              <a:rPr lang="en-US"/>
              <a:pPr>
                <a:defRPr/>
              </a:pPr>
              <a:t>6/26/2013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AA70E-0C6F-4C25-ADF8-16F4D7667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1844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A5978-0AB5-491B-9800-DA5329C646F4}" type="datetimeFigureOut">
              <a:rPr lang="en-US"/>
              <a:pPr>
                <a:defRPr/>
              </a:pPr>
              <a:t>6/26/2013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81B35-3818-4F19-ABD3-797073ABA9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689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E5C27-C773-45D7-B68E-8677AE87EA7A}" type="datetimeFigureOut">
              <a:rPr lang="en-US"/>
              <a:pPr>
                <a:defRPr/>
              </a:pPr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C30DC-DE8B-4531-A197-8F524DBE56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6901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11F44-9AFE-4F1C-833F-6DF64159A33D}" type="datetimeFigureOut">
              <a:rPr lang="en-US"/>
              <a:pPr>
                <a:defRPr/>
              </a:pPr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4F4B0-DCBE-4DE0-B215-9232F8815B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787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0784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2813" y="1930400"/>
            <a:ext cx="3690937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6150" y="1930400"/>
            <a:ext cx="3690938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67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61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1211" y="6039085"/>
            <a:ext cx="1307468" cy="577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93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6393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307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6104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0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69938" y="241300"/>
            <a:ext cx="7688262" cy="130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1930400"/>
            <a:ext cx="7534275" cy="426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457200"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 Narrow" pitchFamily="34" charset="0"/>
        </a:defRPr>
      </a:lvl6pPr>
      <a:lvl7pPr marL="914400"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 Narrow" pitchFamily="34" charset="0"/>
        </a:defRPr>
      </a:lvl7pPr>
      <a:lvl8pPr marL="1371600"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 Narrow" pitchFamily="34" charset="0"/>
        </a:defRPr>
      </a:lvl8pPr>
      <a:lvl9pPr marL="1828800"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 Narrow" pitchFamily="34" charset="0"/>
        </a:defRPr>
      </a:lvl9pPr>
    </p:titleStyle>
    <p:bodyStyle>
      <a:lvl1pPr marL="288925" indent="-288925" algn="l" rtl="0" eaLnBrk="1" fontAlgn="base" hangingPunct="1">
        <a:spcBef>
          <a:spcPct val="20000"/>
        </a:spcBef>
        <a:spcAft>
          <a:spcPct val="0"/>
        </a:spcAft>
        <a:buClr>
          <a:srgbClr val="336699"/>
        </a:buClr>
        <a:buFont typeface="Wingdings" pitchFamily="2" charset="2"/>
        <a:buChar char="§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31825" indent="-228600" algn="l" rtl="0" eaLnBrk="1" fontAlgn="base" hangingPunct="1">
        <a:spcBef>
          <a:spcPct val="20000"/>
        </a:spcBef>
        <a:spcAft>
          <a:spcPct val="0"/>
        </a:spcAft>
        <a:buClr>
          <a:srgbClr val="336699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974725" indent="-228600" algn="l" rtl="0" eaLnBrk="1" fontAlgn="base" hangingPunct="1">
        <a:spcBef>
          <a:spcPct val="20000"/>
        </a:spcBef>
        <a:spcAft>
          <a:spcPct val="0"/>
        </a:spcAft>
        <a:buClr>
          <a:srgbClr val="336699"/>
        </a:buClr>
        <a:buFont typeface="Wingdings" pitchFamily="2" charset="2"/>
        <a:buChar char="§"/>
        <a:defRPr sz="2100">
          <a:solidFill>
            <a:schemeClr val="tx1"/>
          </a:solidFill>
          <a:latin typeface="+mn-lt"/>
        </a:defRPr>
      </a:lvl3pPr>
      <a:lvl4pPr marL="1317625" indent="-228600" algn="l" rtl="0" eaLnBrk="1" fontAlgn="base" hangingPunct="1">
        <a:spcBef>
          <a:spcPct val="20000"/>
        </a:spcBef>
        <a:spcAft>
          <a:spcPct val="0"/>
        </a:spcAft>
        <a:buClr>
          <a:srgbClr val="336699"/>
        </a:buClr>
        <a:buFont typeface="Wingdings" pitchFamily="2" charset="2"/>
        <a:buChar char="§"/>
        <a:defRPr sz="2100">
          <a:solidFill>
            <a:schemeClr val="tx1"/>
          </a:solidFill>
          <a:latin typeface="+mn-lt"/>
        </a:defRPr>
      </a:lvl4pPr>
      <a:lvl5pPr marL="1660525" indent="-228600" algn="l" rtl="0" eaLnBrk="1" fontAlgn="base" hangingPunct="1">
        <a:spcBef>
          <a:spcPct val="20000"/>
        </a:spcBef>
        <a:spcAft>
          <a:spcPct val="0"/>
        </a:spcAft>
        <a:buClr>
          <a:srgbClr val="336699"/>
        </a:buClr>
        <a:buFont typeface="Wingdings" pitchFamily="2" charset="2"/>
        <a:buChar char="§"/>
        <a:defRPr sz="2100">
          <a:solidFill>
            <a:schemeClr val="tx1"/>
          </a:solidFill>
          <a:latin typeface="+mn-lt"/>
        </a:defRPr>
      </a:lvl5pPr>
      <a:lvl6pPr marL="2117725" indent="-228600" algn="l" rtl="0" eaLnBrk="1" fontAlgn="base" hangingPunct="1">
        <a:spcBef>
          <a:spcPct val="20000"/>
        </a:spcBef>
        <a:spcAft>
          <a:spcPct val="0"/>
        </a:spcAft>
        <a:buClr>
          <a:srgbClr val="3366CC"/>
        </a:buClr>
        <a:buFont typeface="Wingdings" pitchFamily="2" charset="2"/>
        <a:buChar char="§"/>
        <a:defRPr sz="2100">
          <a:solidFill>
            <a:schemeClr val="tx1"/>
          </a:solidFill>
          <a:latin typeface="+mn-lt"/>
        </a:defRPr>
      </a:lvl6pPr>
      <a:lvl7pPr marL="2574925" indent="-228600" algn="l" rtl="0" eaLnBrk="1" fontAlgn="base" hangingPunct="1">
        <a:spcBef>
          <a:spcPct val="20000"/>
        </a:spcBef>
        <a:spcAft>
          <a:spcPct val="0"/>
        </a:spcAft>
        <a:buClr>
          <a:srgbClr val="3366CC"/>
        </a:buClr>
        <a:buFont typeface="Wingdings" pitchFamily="2" charset="2"/>
        <a:buChar char="§"/>
        <a:defRPr sz="2100">
          <a:solidFill>
            <a:schemeClr val="tx1"/>
          </a:solidFill>
          <a:latin typeface="+mn-lt"/>
        </a:defRPr>
      </a:lvl7pPr>
      <a:lvl8pPr marL="3032125" indent="-228600" algn="l" rtl="0" eaLnBrk="1" fontAlgn="base" hangingPunct="1">
        <a:spcBef>
          <a:spcPct val="20000"/>
        </a:spcBef>
        <a:spcAft>
          <a:spcPct val="0"/>
        </a:spcAft>
        <a:buClr>
          <a:srgbClr val="3366CC"/>
        </a:buClr>
        <a:buFont typeface="Wingdings" pitchFamily="2" charset="2"/>
        <a:buChar char="§"/>
        <a:defRPr sz="2100">
          <a:solidFill>
            <a:schemeClr val="tx1"/>
          </a:solidFill>
          <a:latin typeface="+mn-lt"/>
        </a:defRPr>
      </a:lvl8pPr>
      <a:lvl9pPr marL="3489325" indent="-228600" algn="l" rtl="0" eaLnBrk="1" fontAlgn="base" hangingPunct="1">
        <a:spcBef>
          <a:spcPct val="20000"/>
        </a:spcBef>
        <a:spcAft>
          <a:spcPct val="0"/>
        </a:spcAft>
        <a:buClr>
          <a:srgbClr val="3366CC"/>
        </a:buClr>
        <a:buFont typeface="Wingdings" pitchFamily="2" charset="2"/>
        <a:buChar char="§"/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C7EAE89D-4991-4BD8-96BF-074D2F06D9FC}" type="datetimeFigureOut">
              <a:rPr lang="en-US"/>
              <a:pPr>
                <a:defRPr/>
              </a:pPr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2B2488C-2E0D-4D31-AB98-2610F64138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sz="4800" dirty="0">
                <a:latin typeface="Arial Black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Leadership </a:t>
            </a:r>
            <a:r>
              <a:rPr lang="en-US" sz="4800" dirty="0" smtClean="0">
                <a:latin typeface="Arial Black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Education</a:t>
            </a:r>
            <a:endParaRPr lang="en-US" sz="4800" dirty="0">
              <a:latin typeface="Arial Black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sz="quarter" idx="1"/>
          </p:nvPr>
        </p:nvSpPr>
        <p:spPr>
          <a:xfrm>
            <a:off x="2306639" y="4312315"/>
            <a:ext cx="5618162" cy="149779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4"/>
          <p:cNvPicPr>
            <a:picLocks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63" y="663575"/>
            <a:ext cx="261302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3"/>
          <p:cNvSpPr>
            <a:spLocks/>
          </p:cNvSpPr>
          <p:nvPr/>
        </p:nvSpPr>
        <p:spPr bwMode="auto">
          <a:xfrm rot="779999">
            <a:off x="940780" y="2408368"/>
            <a:ext cx="335915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4800">
                <a:solidFill>
                  <a:schemeClr val="tx1"/>
                </a:solidFill>
                <a:latin typeface="Arial Narrow Bold Italic" charset="0"/>
                <a:ea typeface="Arial Narrow Bold Italic" charset="0"/>
                <a:cs typeface="Arial Narrow Bold Italic" charset="0"/>
                <a:sym typeface="Arial Narrow Bold Italic" charset="0"/>
              </a:rPr>
              <a:t>Mon - Thurs</a:t>
            </a:r>
          </a:p>
          <a:p>
            <a:pPr marL="39688" algn="ctr"/>
            <a:r>
              <a:rPr lang="en-US" sz="4800">
                <a:solidFill>
                  <a:schemeClr val="tx1"/>
                </a:solidFill>
                <a:latin typeface="Arial Narrow Bold Italic" charset="0"/>
                <a:ea typeface="Arial Narrow Bold Italic" charset="0"/>
                <a:cs typeface="Arial Narrow Bold Italic" charset="0"/>
                <a:sym typeface="Arial Narrow Bold Italic" charset="0"/>
              </a:rPr>
              <a:t>8 a.m. - 6 p.m.</a:t>
            </a:r>
          </a:p>
          <a:p>
            <a:pPr marL="39688" algn="ctr"/>
            <a:r>
              <a:rPr lang="en-US" sz="4800">
                <a:solidFill>
                  <a:schemeClr val="tx1"/>
                </a:solidFill>
                <a:latin typeface="Arial Narrow Bold Italic" charset="0"/>
                <a:ea typeface="Arial Narrow Bold Italic" charset="0"/>
                <a:cs typeface="Arial Narrow Bold Italic" charset="0"/>
                <a:sym typeface="Arial Narrow Bold Italic" charset="0"/>
              </a:rPr>
              <a:t>Fridays Off</a:t>
            </a:r>
          </a:p>
        </p:txBody>
      </p:sp>
      <p:sp>
        <p:nvSpPr>
          <p:cNvPr id="10245" name="Rectangle 4"/>
          <p:cNvSpPr>
            <a:spLocks/>
          </p:cNvSpPr>
          <p:nvPr/>
        </p:nvSpPr>
        <p:spPr bwMode="auto">
          <a:xfrm>
            <a:off x="633413" y="838200"/>
            <a:ext cx="851058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7200" dirty="0" smtClean="0">
                <a:solidFill>
                  <a:schemeClr val="tx1"/>
                </a:solidFill>
                <a:latin typeface="Arial Bold" pitchFamily="34" charset="0"/>
                <a:cs typeface="Arial Bold" pitchFamily="34" charset="0"/>
                <a:sym typeface="Arial Bold" pitchFamily="34" charset="0"/>
              </a:rPr>
              <a:t>The Flexibility Trap</a:t>
            </a:r>
            <a:endParaRPr lang="en-US" sz="7200" dirty="0">
              <a:solidFill>
                <a:schemeClr val="tx1"/>
              </a:solidFill>
              <a:latin typeface="Arial Bold" pitchFamily="34" charset="0"/>
              <a:cs typeface="Arial Bold" pitchFamily="34" charset="0"/>
              <a:sym typeface="Arial Bold" pitchFamily="34" charset="0"/>
            </a:endParaRPr>
          </a:p>
        </p:txBody>
      </p:sp>
      <p:sp>
        <p:nvSpPr>
          <p:cNvPr id="10246" name="Rectangle 5"/>
          <p:cNvSpPr>
            <a:spLocks/>
          </p:cNvSpPr>
          <p:nvPr/>
        </p:nvSpPr>
        <p:spPr bwMode="auto">
          <a:xfrm rot="20880000">
            <a:off x="4934930" y="2551243"/>
            <a:ext cx="28225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36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Limited Flexiblity</a:t>
            </a:r>
          </a:p>
        </p:txBody>
      </p:sp>
      <p:sp>
        <p:nvSpPr>
          <p:cNvPr id="10247" name="Rectangle 6"/>
          <p:cNvSpPr>
            <a:spLocks/>
          </p:cNvSpPr>
          <p:nvPr/>
        </p:nvSpPr>
        <p:spPr bwMode="auto">
          <a:xfrm rot="20940000">
            <a:off x="5152417" y="4503868"/>
            <a:ext cx="306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36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Career Trade-Offs</a:t>
            </a:r>
          </a:p>
        </p:txBody>
      </p:sp>
      <p:sp>
        <p:nvSpPr>
          <p:cNvPr id="10248" name="Rectangle 7"/>
          <p:cNvSpPr>
            <a:spLocks/>
          </p:cNvSpPr>
          <p:nvPr/>
        </p:nvSpPr>
        <p:spPr bwMode="auto">
          <a:xfrm rot="539999">
            <a:off x="6260492" y="3500568"/>
            <a:ext cx="25527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36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Limited Access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80772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2539" bIns="0" numCol="1" anchor="b" anchorCtr="0" compatLnSpc="1">
            <a:prstTxWarp prst="textNoShape">
              <a:avLst/>
            </a:prstTxWarp>
          </a:bodyPr>
          <a:lstStyle/>
          <a:p>
            <a:pPr marL="92075" indent="0" algn="l" eaLnBrk="1" hangingPunct="1"/>
            <a:r>
              <a:rPr lang="en-US" sz="3600" dirty="0" smtClean="0"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The ‘We’re Flexible’ Workplace vs. STAR</a:t>
            </a:r>
            <a:endParaRPr lang="en-US" sz="3600" dirty="0" smtClean="0">
              <a:latin typeface="Arial Narrow Bold" pitchFamily="34" charset="0"/>
              <a:ea typeface="ヒラギノ角ゴ ProN W6" charset="0"/>
              <a:cs typeface="ヒラギノ角ゴ ProN W6" charset="0"/>
              <a:sym typeface="Arial Narrow Bold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3887848" cy="639762"/>
          </a:xfrm>
        </p:spPr>
        <p:txBody>
          <a:bodyPr/>
          <a:lstStyle/>
          <a:p>
            <a:r>
              <a:rPr lang="en-US" dirty="0"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Flexible Work </a:t>
            </a:r>
            <a:r>
              <a:rPr lang="en-US" dirty="0" smtClean="0"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Programs</a:t>
            </a:r>
            <a:endParaRPr lang="en-US" dirty="0">
              <a:latin typeface="Arial Narrow" pitchFamily="34" charset="0"/>
              <a:ea typeface="Arial Narrow" pitchFamily="34" charset="0"/>
              <a:cs typeface="Arial Narrow" pitchFamily="34" charset="0"/>
              <a:sym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685800" y="2103437"/>
            <a:ext cx="3887848" cy="3840163"/>
          </a:xfrm>
        </p:spPr>
        <p:txBody>
          <a:bodyPr/>
          <a:lstStyle/>
          <a:p>
            <a:pPr marL="382588" indent="-342900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US" sz="2800" dirty="0"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Permission required</a:t>
            </a:r>
          </a:p>
          <a:p>
            <a:pPr marL="382588" indent="-342900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US" sz="2800" dirty="0"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Limited options – inflexible</a:t>
            </a:r>
          </a:p>
          <a:p>
            <a:pPr marL="382588" indent="-342900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US" sz="2800" dirty="0"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Management controlled</a:t>
            </a:r>
          </a:p>
          <a:p>
            <a:pPr marL="382588" indent="-342900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US" sz="2800" dirty="0"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Based on hours</a:t>
            </a:r>
          </a:p>
          <a:p>
            <a:pPr marL="382588" indent="-342900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US" sz="2800" dirty="0"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Requires policies/guidelines</a:t>
            </a:r>
          </a:p>
          <a:p>
            <a:pPr marL="382588" indent="-342900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US" sz="2800" dirty="0"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Focus on ‘time off</a:t>
            </a:r>
            <a:r>
              <a:rPr lang="en-US" sz="2800" dirty="0" smtClean="0"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’</a:t>
            </a:r>
            <a:endParaRPr lang="en-US" sz="2800" dirty="0">
              <a:latin typeface="Arial Narrow" pitchFamily="34" charset="0"/>
              <a:ea typeface="Arial Narrow" pitchFamily="34" charset="0"/>
              <a:cs typeface="Arial Narrow" pitchFamily="34" charset="0"/>
              <a:sym typeface="Arial Narrow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4873625" y="1352551"/>
            <a:ext cx="3889375" cy="639762"/>
          </a:xfrm>
        </p:spPr>
        <p:txBody>
          <a:bodyPr/>
          <a:lstStyle/>
          <a:p>
            <a:r>
              <a:rPr lang="en-US" dirty="0" smtClean="0"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STAR</a:t>
            </a:r>
            <a:endParaRPr lang="en-US" dirty="0">
              <a:latin typeface="Arial Narrow Bold" pitchFamily="34" charset="0"/>
              <a:ea typeface="Arial Narrow Bold" pitchFamily="34" charset="0"/>
              <a:cs typeface="Arial Narrow Bold" pitchFamily="34" charset="0"/>
              <a:sym typeface="Arial Narrow Bold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4873625" y="2103437"/>
            <a:ext cx="3889375" cy="3840163"/>
          </a:xfrm>
        </p:spPr>
        <p:txBody>
          <a:bodyPr/>
          <a:lstStyle/>
          <a:p>
            <a:pPr marL="382588" indent="-342900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US" sz="2800" dirty="0">
                <a:sym typeface="Arial Narrow" pitchFamily="34" charset="0"/>
              </a:rPr>
              <a:t>No permission needed</a:t>
            </a:r>
          </a:p>
          <a:p>
            <a:pPr marL="382588" indent="-342900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US" sz="2800" dirty="0">
                <a:sym typeface="Arial Narrow" pitchFamily="34" charset="0"/>
              </a:rPr>
              <a:t>Un-limited options – fluid</a:t>
            </a:r>
          </a:p>
          <a:p>
            <a:pPr marL="382588" indent="-342900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US" sz="2800" dirty="0">
                <a:sym typeface="Arial Narrow" pitchFamily="34" charset="0"/>
              </a:rPr>
              <a:t>Employee managed</a:t>
            </a:r>
          </a:p>
          <a:p>
            <a:pPr marL="382588" indent="-342900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US" sz="2800" dirty="0">
                <a:sym typeface="Arial Narrow" pitchFamily="34" charset="0"/>
              </a:rPr>
              <a:t>Based on the work</a:t>
            </a:r>
          </a:p>
          <a:p>
            <a:pPr marL="382588" indent="-342900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US" sz="2800" dirty="0">
                <a:sym typeface="Arial Narrow" pitchFamily="34" charset="0"/>
              </a:rPr>
              <a:t>Requires accountability – clear goals</a:t>
            </a:r>
          </a:p>
          <a:p>
            <a:pPr marL="382588" indent="-342900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US" sz="2800" dirty="0">
                <a:sym typeface="Arial Narrow" pitchFamily="34" charset="0"/>
              </a:rPr>
              <a:t>Focus on ‘the work’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3"/>
          <p:cNvSpPr>
            <a:spLocks/>
          </p:cNvSpPr>
          <p:nvPr/>
        </p:nvSpPr>
        <p:spPr bwMode="auto">
          <a:xfrm>
            <a:off x="1905000" y="2514600"/>
            <a:ext cx="72898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72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MANAGEMENT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ym typeface="Arial Narrow" pitchFamily="34" charset="0"/>
              </a:rPr>
              <a:t>Management Concerns</a:t>
            </a:r>
            <a:endParaRPr lang="en-US" dirty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912813" y="1524000"/>
            <a:ext cx="7534275" cy="4670425"/>
          </a:xfrm>
        </p:spPr>
        <p:txBody>
          <a:bodyPr/>
          <a:lstStyle/>
          <a:p>
            <a:r>
              <a:rPr lang="en-US" sz="2000" dirty="0" smtClean="0">
                <a:sym typeface="Arial Narrow" pitchFamily="34" charset="0"/>
              </a:rPr>
              <a:t>People will never come to work – I’ll never see them.</a:t>
            </a:r>
          </a:p>
          <a:p>
            <a:r>
              <a:rPr lang="en-US" sz="2000" dirty="0" smtClean="0">
                <a:sym typeface="Arial Narrow" pitchFamily="34" charset="0"/>
              </a:rPr>
              <a:t>How will we know if we’re getting ‘40 hours’ out of them?</a:t>
            </a:r>
          </a:p>
          <a:p>
            <a:r>
              <a:rPr lang="en-US" sz="2000" dirty="0" smtClean="0">
                <a:sym typeface="Arial Narrow" pitchFamily="34" charset="0"/>
              </a:rPr>
              <a:t>What about wage and hour laws and hourly workers?</a:t>
            </a:r>
          </a:p>
          <a:p>
            <a:r>
              <a:rPr lang="en-US" sz="2000" dirty="0" smtClean="0">
                <a:sym typeface="Arial Narrow" pitchFamily="34" charset="0"/>
              </a:rPr>
              <a:t>Teamwork will suffer.  Relationships will suffer.</a:t>
            </a:r>
          </a:p>
          <a:p>
            <a:r>
              <a:rPr lang="en-US" sz="2000" dirty="0" smtClean="0">
                <a:sym typeface="Arial Narrow" pitchFamily="34" charset="0"/>
              </a:rPr>
              <a:t>What about face time?  Body language?</a:t>
            </a:r>
          </a:p>
          <a:p>
            <a:r>
              <a:rPr lang="en-US" sz="2000" dirty="0" smtClean="0">
                <a:sym typeface="Arial Narrow" pitchFamily="34" charset="0"/>
              </a:rPr>
              <a:t>How will we develop employees? How will we manage performance?</a:t>
            </a:r>
          </a:p>
          <a:p>
            <a:r>
              <a:rPr lang="en-US" sz="2000" dirty="0" smtClean="0">
                <a:sym typeface="Arial Narrow" pitchFamily="34" charset="0"/>
              </a:rPr>
              <a:t>We’re meeting oriented. How will we schedule meetings?</a:t>
            </a:r>
          </a:p>
          <a:p>
            <a:r>
              <a:rPr lang="en-US" sz="2000" dirty="0" smtClean="0">
                <a:sym typeface="Arial Narrow" pitchFamily="34" charset="0"/>
              </a:rPr>
              <a:t>Aren’t some meetings mandatory?</a:t>
            </a:r>
          </a:p>
          <a:p>
            <a:r>
              <a:rPr lang="en-US" sz="2000" dirty="0" smtClean="0">
                <a:sym typeface="Arial Narrow" pitchFamily="34" charset="0"/>
              </a:rPr>
              <a:t>How will we know if our employees are really working?</a:t>
            </a:r>
          </a:p>
          <a:p>
            <a:r>
              <a:rPr lang="en-US" sz="2000" dirty="0" smtClean="0">
                <a:sym typeface="Arial Narrow" pitchFamily="34" charset="0"/>
              </a:rPr>
              <a:t>We’re different. I don’t see how this could work.</a:t>
            </a:r>
          </a:p>
          <a:p>
            <a:r>
              <a:rPr lang="en-US" sz="2000" dirty="0" smtClean="0">
                <a:sym typeface="Arial Narrow" pitchFamily="34" charset="0"/>
              </a:rPr>
              <a:t>What about technology? What about fire-drills?</a:t>
            </a:r>
          </a:p>
          <a:p>
            <a:r>
              <a:rPr lang="en-US" sz="2000" dirty="0" smtClean="0">
                <a:sym typeface="Arial Narrow" pitchFamily="34" charset="0"/>
              </a:rPr>
              <a:t>Freedom will be used to take advantage of the company.</a:t>
            </a:r>
          </a:p>
          <a:p>
            <a:r>
              <a:rPr lang="en-US" sz="2000" dirty="0" smtClean="0">
                <a:sym typeface="Arial Narrow" pitchFamily="34" charset="0"/>
              </a:rPr>
              <a:t>What about project-based work?</a:t>
            </a:r>
          </a:p>
          <a:p>
            <a:endParaRPr lang="en-US" dirty="0" smtClean="0">
              <a:sym typeface="Arial Narrow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3"/>
          <p:cNvSpPr>
            <a:spLocks/>
          </p:cNvSpPr>
          <p:nvPr/>
        </p:nvSpPr>
        <p:spPr bwMode="auto">
          <a:xfrm>
            <a:off x="869950" y="4114800"/>
            <a:ext cx="1517650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64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Time</a:t>
            </a:r>
          </a:p>
        </p:txBody>
      </p:sp>
      <p:sp>
        <p:nvSpPr>
          <p:cNvPr id="14341" name="Rectangle 4"/>
          <p:cNvSpPr>
            <a:spLocks/>
          </p:cNvSpPr>
          <p:nvPr/>
        </p:nvSpPr>
        <p:spPr bwMode="auto">
          <a:xfrm>
            <a:off x="6557963" y="4102100"/>
            <a:ext cx="2052637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64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Beliefs</a:t>
            </a:r>
          </a:p>
        </p:txBody>
      </p:sp>
      <p:sp>
        <p:nvSpPr>
          <p:cNvPr id="14342" name="Rectangle 5"/>
          <p:cNvSpPr>
            <a:spLocks/>
          </p:cNvSpPr>
          <p:nvPr/>
        </p:nvSpPr>
        <p:spPr bwMode="auto">
          <a:xfrm>
            <a:off x="2978150" y="762000"/>
            <a:ext cx="2979738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64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Judgment</a:t>
            </a:r>
          </a:p>
        </p:txBody>
      </p:sp>
      <p:sp>
        <p:nvSpPr>
          <p:cNvPr id="14343" name="AutoShape 6"/>
          <p:cNvSpPr>
            <a:spLocks/>
          </p:cNvSpPr>
          <p:nvPr/>
        </p:nvSpPr>
        <p:spPr bwMode="auto">
          <a:xfrm>
            <a:off x="2671763" y="1765300"/>
            <a:ext cx="3695700" cy="2868613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3"/>
          <p:cNvSpPr>
            <a:spLocks/>
          </p:cNvSpPr>
          <p:nvPr/>
        </p:nvSpPr>
        <p:spPr bwMode="auto">
          <a:xfrm>
            <a:off x="3302000" y="2374900"/>
            <a:ext cx="2439988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96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TIME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AutoShape 3"/>
          <p:cNvSpPr>
            <a:spLocks/>
          </p:cNvSpPr>
          <p:nvPr/>
        </p:nvSpPr>
        <p:spPr bwMode="auto">
          <a:xfrm>
            <a:off x="3173412" y="1965325"/>
            <a:ext cx="3581400" cy="533400"/>
          </a:xfrm>
          <a:prstGeom prst="rightArrow">
            <a:avLst>
              <a:gd name="adj1" fmla="val 50000"/>
              <a:gd name="adj2" fmla="val 167857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389" name="Rectangle 4"/>
          <p:cNvSpPr>
            <a:spLocks/>
          </p:cNvSpPr>
          <p:nvPr/>
        </p:nvSpPr>
        <p:spPr bwMode="auto">
          <a:xfrm>
            <a:off x="658812" y="1876425"/>
            <a:ext cx="211296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36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ACTIVITIES</a:t>
            </a:r>
          </a:p>
        </p:txBody>
      </p:sp>
      <p:sp>
        <p:nvSpPr>
          <p:cNvPr id="16390" name="Rectangle 5"/>
          <p:cNvSpPr>
            <a:spLocks/>
          </p:cNvSpPr>
          <p:nvPr/>
        </p:nvSpPr>
        <p:spPr bwMode="auto">
          <a:xfrm>
            <a:off x="6946900" y="1876425"/>
            <a:ext cx="19669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36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OUTCOME</a:t>
            </a:r>
          </a:p>
        </p:txBody>
      </p:sp>
      <p:sp>
        <p:nvSpPr>
          <p:cNvPr id="16392" name="Rectangle 7"/>
          <p:cNvSpPr>
            <a:spLocks/>
          </p:cNvSpPr>
          <p:nvPr/>
        </p:nvSpPr>
        <p:spPr bwMode="auto">
          <a:xfrm>
            <a:off x="735012" y="3670300"/>
            <a:ext cx="196691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36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OUTCOME</a:t>
            </a:r>
          </a:p>
        </p:txBody>
      </p:sp>
      <p:sp>
        <p:nvSpPr>
          <p:cNvPr id="16393" name="AutoShape 8"/>
          <p:cNvSpPr>
            <a:spLocks/>
          </p:cNvSpPr>
          <p:nvPr/>
        </p:nvSpPr>
        <p:spPr bwMode="auto">
          <a:xfrm>
            <a:off x="3249612" y="3733800"/>
            <a:ext cx="3581400" cy="533400"/>
          </a:xfrm>
          <a:prstGeom prst="rightArrow">
            <a:avLst>
              <a:gd name="adj1" fmla="val 50000"/>
              <a:gd name="adj2" fmla="val 167857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394" name="Rectangle 9"/>
          <p:cNvSpPr>
            <a:spLocks/>
          </p:cNvSpPr>
          <p:nvPr/>
        </p:nvSpPr>
        <p:spPr bwMode="auto">
          <a:xfrm>
            <a:off x="6946900" y="3633788"/>
            <a:ext cx="21971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3600" dirty="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ACTIVITIES</a:t>
            </a:r>
          </a:p>
        </p:txBody>
      </p:sp>
      <p:sp>
        <p:nvSpPr>
          <p:cNvPr id="16395" name="Rectangle 10"/>
          <p:cNvSpPr>
            <a:spLocks/>
          </p:cNvSpPr>
          <p:nvPr/>
        </p:nvSpPr>
        <p:spPr bwMode="auto">
          <a:xfrm>
            <a:off x="722312" y="4648200"/>
            <a:ext cx="8269288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4000" dirty="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Reward the </a:t>
            </a:r>
            <a:r>
              <a:rPr lang="en-US" sz="4000" dirty="0">
                <a:solidFill>
                  <a:srgbClr val="FF0000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OUTCOME,</a:t>
            </a:r>
            <a:r>
              <a:rPr lang="en-US" sz="4000" dirty="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 not the ACTIVITY</a:t>
            </a:r>
          </a:p>
        </p:txBody>
      </p:sp>
      <p:sp>
        <p:nvSpPr>
          <p:cNvPr id="16396" name="Rectangle 11"/>
          <p:cNvSpPr>
            <a:spLocks/>
          </p:cNvSpPr>
          <p:nvPr/>
        </p:nvSpPr>
        <p:spPr bwMode="auto">
          <a:xfrm>
            <a:off x="1230312" y="2705100"/>
            <a:ext cx="70453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40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Support. Transform. Achieve. Results.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Time-Based (Traditional) Work Environment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3"/>
          <p:cNvSpPr>
            <a:spLocks/>
          </p:cNvSpPr>
          <p:nvPr/>
        </p:nvSpPr>
        <p:spPr bwMode="auto">
          <a:xfrm>
            <a:off x="2578100" y="2679700"/>
            <a:ext cx="4164013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96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BELIEFS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3"/>
          <p:cNvSpPr>
            <a:spLocks/>
          </p:cNvSpPr>
          <p:nvPr/>
        </p:nvSpPr>
        <p:spPr bwMode="auto">
          <a:xfrm>
            <a:off x="1638300" y="2476500"/>
            <a:ext cx="8382000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96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JUDGMENT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3"/>
          <p:cNvSpPr>
            <a:spLocks/>
          </p:cNvSpPr>
          <p:nvPr/>
        </p:nvSpPr>
        <p:spPr bwMode="auto">
          <a:xfrm rot="-119999">
            <a:off x="525463" y="2174875"/>
            <a:ext cx="859790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/>
            <a:r>
              <a:rPr lang="en-US" sz="48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Each person is free to do </a:t>
            </a:r>
            <a:r>
              <a:rPr lang="en-US" sz="48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whatever</a:t>
            </a:r>
            <a:r>
              <a:rPr lang="en-US" sz="48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 they want, </a:t>
            </a:r>
            <a:r>
              <a:rPr lang="en-US" sz="48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whenever</a:t>
            </a:r>
            <a:r>
              <a:rPr lang="en-US" sz="48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 they want </a:t>
            </a:r>
          </a:p>
          <a:p>
            <a:pPr marL="39688" algn="ctr"/>
            <a:r>
              <a:rPr lang="en-US" sz="4800">
                <a:solidFill>
                  <a:schemeClr val="tx1"/>
                </a:solidFill>
                <a:latin typeface="Arial Narrow Italic" charset="0"/>
                <a:ea typeface="Arial Narrow Italic" charset="0"/>
                <a:cs typeface="Arial Narrow Italic" charset="0"/>
                <a:sym typeface="Arial Narrow Italic" charset="0"/>
              </a:rPr>
              <a:t>as long as the work gets done.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3"/>
          <p:cNvSpPr>
            <a:spLocks/>
          </p:cNvSpPr>
          <p:nvPr/>
        </p:nvSpPr>
        <p:spPr bwMode="auto">
          <a:xfrm>
            <a:off x="2276475" y="2255838"/>
            <a:ext cx="3949700" cy="1409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2053" name="Picture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8200" y="1371600"/>
            <a:ext cx="5130800" cy="271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035300" y="4071938"/>
            <a:ext cx="35337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/>
              <a:t>for Offices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3"/>
          <p:cNvSpPr>
            <a:spLocks/>
          </p:cNvSpPr>
          <p:nvPr/>
        </p:nvSpPr>
        <p:spPr bwMode="auto">
          <a:xfrm>
            <a:off x="713398" y="152400"/>
            <a:ext cx="538260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/>
            <a:r>
              <a:rPr lang="en-US" sz="3600" dirty="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Imagine a place where…</a:t>
            </a:r>
          </a:p>
        </p:txBody>
      </p:sp>
      <p:sp>
        <p:nvSpPr>
          <p:cNvPr id="20486" name="Rectangle 5"/>
          <p:cNvSpPr>
            <a:spLocks/>
          </p:cNvSpPr>
          <p:nvPr/>
        </p:nvSpPr>
        <p:spPr bwMode="auto">
          <a:xfrm>
            <a:off x="711200" y="774700"/>
            <a:ext cx="7670800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lnSpc>
                <a:spcPct val="80000"/>
              </a:lnSpc>
              <a:spcBef>
                <a:spcPts val="3100"/>
              </a:spcBef>
            </a:pPr>
            <a:r>
              <a:rPr lang="en-US" sz="3600" dirty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…people at all levels stop doing any activity that is a waste of their time, the customer’s time, or the company’s money…</a:t>
            </a:r>
          </a:p>
        </p:txBody>
      </p:sp>
      <p:grpSp>
        <p:nvGrpSpPr>
          <p:cNvPr id="20487" name="Group 6"/>
          <p:cNvGrpSpPr>
            <a:grpSpLocks/>
          </p:cNvGrpSpPr>
          <p:nvPr/>
        </p:nvGrpSpPr>
        <p:grpSpPr bwMode="auto">
          <a:xfrm>
            <a:off x="2703514" y="2300288"/>
            <a:ext cx="6135957" cy="974725"/>
            <a:chOff x="0" y="0"/>
            <a:chExt cx="4105" cy="614"/>
          </a:xfrm>
        </p:grpSpPr>
        <p:sp>
          <p:nvSpPr>
            <p:cNvPr id="20496" name="Rectangle 7"/>
            <p:cNvSpPr>
              <a:spLocks/>
            </p:cNvSpPr>
            <p:nvPr/>
          </p:nvSpPr>
          <p:spPr bwMode="auto">
            <a:xfrm>
              <a:off x="0" y="0"/>
              <a:ext cx="382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/>
            <a:p>
              <a:pPr marL="39688">
                <a:lnSpc>
                  <a:spcPct val="80000"/>
                </a:lnSpc>
                <a:spcBef>
                  <a:spcPts val="3100"/>
                </a:spcBef>
              </a:pPr>
              <a:r>
                <a:rPr lang="en-US" sz="3600" dirty="0">
                  <a:solidFill>
                    <a:schemeClr val="tx1"/>
                  </a:solidFill>
                  <a:latin typeface="Arial Narrow" pitchFamily="34" charset="0"/>
                  <a:ea typeface="Arial Narrow" pitchFamily="34" charset="0"/>
                  <a:cs typeface="Arial Narrow" pitchFamily="34" charset="0"/>
                  <a:sym typeface="Arial Narrow" pitchFamily="34" charset="0"/>
                </a:rPr>
                <a:t>…employees have the freedom</a:t>
              </a:r>
            </a:p>
          </p:txBody>
        </p:sp>
        <p:sp>
          <p:nvSpPr>
            <p:cNvPr id="20497" name="Rectangle 8"/>
            <p:cNvSpPr>
              <a:spLocks/>
            </p:cNvSpPr>
            <p:nvPr/>
          </p:nvSpPr>
          <p:spPr bwMode="auto">
            <a:xfrm>
              <a:off x="727" y="278"/>
              <a:ext cx="3378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/>
            <a:p>
              <a:pPr marL="39688">
                <a:lnSpc>
                  <a:spcPct val="80000"/>
                </a:lnSpc>
                <a:spcBef>
                  <a:spcPts val="4150"/>
                </a:spcBef>
              </a:pPr>
              <a:r>
                <a:rPr lang="en-US" sz="3600" dirty="0">
                  <a:solidFill>
                    <a:schemeClr val="tx1"/>
                  </a:solidFill>
                  <a:latin typeface="Arial Narrow" pitchFamily="34" charset="0"/>
                  <a:ea typeface="Arial Narrow" pitchFamily="34" charset="0"/>
                  <a:cs typeface="Arial Narrow" pitchFamily="34" charset="0"/>
                  <a:sym typeface="Arial Narrow" pitchFamily="34" charset="0"/>
                </a:rPr>
                <a:t>to work any way they want…</a:t>
              </a:r>
            </a:p>
          </p:txBody>
        </p:sp>
      </p:grpSp>
      <p:sp>
        <p:nvSpPr>
          <p:cNvPr id="20494" name="Rectangle 10"/>
          <p:cNvSpPr>
            <a:spLocks/>
          </p:cNvSpPr>
          <p:nvPr/>
        </p:nvSpPr>
        <p:spPr bwMode="auto">
          <a:xfrm>
            <a:off x="838200" y="3429000"/>
            <a:ext cx="716285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lnSpc>
                <a:spcPct val="80000"/>
              </a:lnSpc>
              <a:spcBef>
                <a:spcPts val="4150"/>
              </a:spcBef>
            </a:pPr>
            <a:r>
              <a:rPr lang="en-US" sz="3600" dirty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…every </a:t>
            </a:r>
            <a:r>
              <a:rPr lang="en-US" sz="3600" dirty="0" smtClean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day feels like Saturday…</a:t>
            </a:r>
          </a:p>
        </p:txBody>
      </p:sp>
      <p:grpSp>
        <p:nvGrpSpPr>
          <p:cNvPr id="20489" name="Group 12"/>
          <p:cNvGrpSpPr>
            <a:grpSpLocks/>
          </p:cNvGrpSpPr>
          <p:nvPr/>
        </p:nvGrpSpPr>
        <p:grpSpPr bwMode="auto">
          <a:xfrm>
            <a:off x="838200" y="4101582"/>
            <a:ext cx="7666530" cy="1052512"/>
            <a:chOff x="0" y="7"/>
            <a:chExt cx="5471" cy="663"/>
          </a:xfrm>
        </p:grpSpPr>
        <p:sp>
          <p:nvSpPr>
            <p:cNvPr id="20492" name="Rectangle 13"/>
            <p:cNvSpPr>
              <a:spLocks/>
            </p:cNvSpPr>
            <p:nvPr/>
          </p:nvSpPr>
          <p:spPr bwMode="auto">
            <a:xfrm>
              <a:off x="0" y="7"/>
              <a:ext cx="5471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/>
            <a:p>
              <a:pPr marL="39688">
                <a:lnSpc>
                  <a:spcPct val="80000"/>
                </a:lnSpc>
                <a:spcBef>
                  <a:spcPts val="3450"/>
                </a:spcBef>
              </a:pPr>
              <a:r>
                <a:rPr lang="en-US" sz="3600" dirty="0">
                  <a:solidFill>
                    <a:schemeClr val="tx1"/>
                  </a:solidFill>
                  <a:latin typeface="Arial Narrow" pitchFamily="34" charset="0"/>
                  <a:ea typeface="Arial Narrow" pitchFamily="34" charset="0"/>
                  <a:cs typeface="Arial Narrow" pitchFamily="34" charset="0"/>
                  <a:sym typeface="Arial Narrow" pitchFamily="34" charset="0"/>
                </a:rPr>
                <a:t>…work isn’t a place you go,</a:t>
              </a:r>
            </a:p>
          </p:txBody>
        </p:sp>
        <p:sp>
          <p:nvSpPr>
            <p:cNvPr id="20493" name="Rectangle 14"/>
            <p:cNvSpPr>
              <a:spLocks/>
            </p:cNvSpPr>
            <p:nvPr/>
          </p:nvSpPr>
          <p:spPr bwMode="auto">
            <a:xfrm>
              <a:off x="2110" y="334"/>
              <a:ext cx="3219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/>
            <a:p>
              <a:pPr marL="39688">
                <a:lnSpc>
                  <a:spcPct val="80000"/>
                </a:lnSpc>
                <a:spcBef>
                  <a:spcPts val="6150"/>
                </a:spcBef>
              </a:pPr>
              <a:r>
                <a:rPr lang="en-US" sz="3600" dirty="0">
                  <a:solidFill>
                    <a:schemeClr val="tx1"/>
                  </a:solidFill>
                  <a:latin typeface="Arial Narrow" pitchFamily="34" charset="0"/>
                  <a:ea typeface="Arial Narrow" pitchFamily="34" charset="0"/>
                  <a:cs typeface="Arial Narrow" pitchFamily="34" charset="0"/>
                  <a:sym typeface="Arial Narrow" pitchFamily="34" charset="0"/>
                </a:rPr>
                <a:t>it’s something you do…</a:t>
              </a:r>
            </a:p>
          </p:txBody>
        </p:sp>
      </p:grpSp>
      <p:sp>
        <p:nvSpPr>
          <p:cNvPr id="20490" name="Rectangle 15"/>
          <p:cNvSpPr>
            <a:spLocks/>
          </p:cNvSpPr>
          <p:nvPr/>
        </p:nvSpPr>
        <p:spPr bwMode="auto">
          <a:xfrm>
            <a:off x="711200" y="5257800"/>
            <a:ext cx="7822936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lnSpc>
                <a:spcPct val="80000"/>
              </a:lnSpc>
              <a:spcBef>
                <a:spcPts val="2600"/>
              </a:spcBef>
            </a:pPr>
            <a:r>
              <a:rPr lang="en-US" sz="3600" dirty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…people have an unlimited amount of paid time </a:t>
            </a:r>
            <a:r>
              <a:rPr lang="en-US" sz="3600" dirty="0" smtClean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off as long as the work gets done…</a:t>
            </a:r>
            <a:endParaRPr lang="en-US" sz="3600" dirty="0">
              <a:solidFill>
                <a:schemeClr val="tx1"/>
              </a:solidFill>
              <a:latin typeface="Arial Narrow" pitchFamily="34" charset="0"/>
              <a:ea typeface="Arial Narrow" pitchFamily="34" charset="0"/>
              <a:cs typeface="Arial Narrow" pitchFamily="34" charset="0"/>
              <a:sym typeface="Arial Narrow" pitchFamily="34" charset="0"/>
            </a:endParaRPr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8" name="Group 3"/>
          <p:cNvGrpSpPr>
            <a:grpSpLocks/>
          </p:cNvGrpSpPr>
          <p:nvPr/>
        </p:nvGrpSpPr>
        <p:grpSpPr bwMode="auto">
          <a:xfrm>
            <a:off x="658803" y="1376363"/>
            <a:ext cx="8485197" cy="1066800"/>
            <a:chOff x="287" y="0"/>
            <a:chExt cx="6818" cy="672"/>
          </a:xfrm>
        </p:grpSpPr>
        <p:sp>
          <p:nvSpPr>
            <p:cNvPr id="21518" name="Rectangle 4"/>
            <p:cNvSpPr>
              <a:spLocks/>
            </p:cNvSpPr>
            <p:nvPr/>
          </p:nvSpPr>
          <p:spPr bwMode="auto">
            <a:xfrm>
              <a:off x="287" y="0"/>
              <a:ext cx="5471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/>
            <a:p>
              <a:pPr marL="39688">
                <a:lnSpc>
                  <a:spcPct val="80000"/>
                </a:lnSpc>
                <a:spcBef>
                  <a:spcPts val="3450"/>
                </a:spcBef>
              </a:pPr>
              <a:r>
                <a:rPr lang="en-US" sz="3600" dirty="0">
                  <a:solidFill>
                    <a:schemeClr val="tx1"/>
                  </a:solidFill>
                  <a:latin typeface="Arial Narrow" pitchFamily="34" charset="0"/>
                  <a:ea typeface="Arial Narrow" pitchFamily="34" charset="0"/>
                  <a:cs typeface="Arial Narrow" pitchFamily="34" charset="0"/>
                  <a:sym typeface="Arial Narrow" pitchFamily="34" charset="0"/>
                </a:rPr>
                <a:t>…arriving at the workplace at 2 p.m.</a:t>
              </a:r>
            </a:p>
          </p:txBody>
        </p:sp>
        <p:sp>
          <p:nvSpPr>
            <p:cNvPr id="21519" name="Rectangle 5"/>
            <p:cNvSpPr>
              <a:spLocks/>
            </p:cNvSpPr>
            <p:nvPr/>
          </p:nvSpPr>
          <p:spPr bwMode="auto">
            <a:xfrm>
              <a:off x="1872" y="336"/>
              <a:ext cx="5233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/>
            <a:p>
              <a:pPr marL="39688">
                <a:lnSpc>
                  <a:spcPct val="80000"/>
                </a:lnSpc>
                <a:spcBef>
                  <a:spcPts val="4600"/>
                </a:spcBef>
              </a:pPr>
              <a:r>
                <a:rPr lang="en-US" sz="3600" dirty="0">
                  <a:solidFill>
                    <a:schemeClr val="tx1"/>
                  </a:solidFill>
                  <a:latin typeface="Arial Narrow" pitchFamily="34" charset="0"/>
                  <a:ea typeface="Arial Narrow" pitchFamily="34" charset="0"/>
                  <a:cs typeface="Arial Narrow" pitchFamily="34" charset="0"/>
                  <a:sym typeface="Arial Narrow" pitchFamily="34" charset="0"/>
                </a:rPr>
                <a:t>is not considered coming in late…</a:t>
              </a:r>
            </a:p>
          </p:txBody>
        </p:sp>
      </p:grpSp>
      <p:sp>
        <p:nvSpPr>
          <p:cNvPr id="21509" name="Rectangle 6"/>
          <p:cNvSpPr>
            <a:spLocks/>
          </p:cNvSpPr>
          <p:nvPr/>
        </p:nvSpPr>
        <p:spPr bwMode="auto">
          <a:xfrm>
            <a:off x="658498" y="2590800"/>
            <a:ext cx="827476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lnSpc>
                <a:spcPct val="80000"/>
              </a:lnSpc>
              <a:spcBef>
                <a:spcPts val="2900"/>
              </a:spcBef>
            </a:pPr>
            <a:r>
              <a:rPr lang="en-US" sz="3600" dirty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…nobody talks about how many hours they </a:t>
            </a:r>
            <a:r>
              <a:rPr lang="en-US" sz="3600" dirty="0" smtClean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work</a:t>
            </a:r>
            <a:endParaRPr lang="en-US" sz="3600" dirty="0">
              <a:solidFill>
                <a:schemeClr val="tx1"/>
              </a:solidFill>
              <a:latin typeface="Arial Narrow" pitchFamily="34" charset="0"/>
              <a:ea typeface="Arial Narrow" pitchFamily="34" charset="0"/>
              <a:cs typeface="Arial Narrow" pitchFamily="34" charset="0"/>
              <a:sym typeface="Arial Narrow" pitchFamily="34" charset="0"/>
            </a:endParaRPr>
          </a:p>
        </p:txBody>
      </p:sp>
      <p:sp>
        <p:nvSpPr>
          <p:cNvPr id="21510" name="Rectangle 7"/>
          <p:cNvSpPr>
            <a:spLocks/>
          </p:cNvSpPr>
          <p:nvPr/>
        </p:nvSpPr>
        <p:spPr bwMode="auto">
          <a:xfrm>
            <a:off x="1762125" y="3505200"/>
            <a:ext cx="4123787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lnSpc>
                <a:spcPct val="80000"/>
              </a:lnSpc>
              <a:spcBef>
                <a:spcPts val="3450"/>
              </a:spcBef>
            </a:pPr>
            <a:r>
              <a:rPr lang="en-US" sz="36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…every meeting</a:t>
            </a:r>
          </a:p>
        </p:txBody>
      </p:sp>
      <p:sp>
        <p:nvSpPr>
          <p:cNvPr id="21511" name="Rectangle 8"/>
          <p:cNvSpPr>
            <a:spLocks/>
          </p:cNvSpPr>
          <p:nvPr/>
        </p:nvSpPr>
        <p:spPr bwMode="auto">
          <a:xfrm>
            <a:off x="4165600" y="3963988"/>
            <a:ext cx="358373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lnSpc>
                <a:spcPct val="80000"/>
              </a:lnSpc>
              <a:spcBef>
                <a:spcPts val="5750"/>
              </a:spcBef>
            </a:pPr>
            <a:r>
              <a:rPr lang="en-US" sz="36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is optional…</a:t>
            </a:r>
          </a:p>
        </p:txBody>
      </p:sp>
      <p:sp>
        <p:nvSpPr>
          <p:cNvPr id="21512" name="Rectangle 9"/>
          <p:cNvSpPr>
            <a:spLocks/>
          </p:cNvSpPr>
          <p:nvPr/>
        </p:nvSpPr>
        <p:spPr bwMode="auto">
          <a:xfrm>
            <a:off x="658803" y="4506752"/>
            <a:ext cx="6810346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lnSpc>
                <a:spcPct val="80000"/>
              </a:lnSpc>
              <a:spcBef>
                <a:spcPts val="3450"/>
              </a:spcBef>
            </a:pPr>
            <a:r>
              <a:rPr lang="en-US" sz="3600" dirty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…it’s okay to catch a movie</a:t>
            </a:r>
          </a:p>
        </p:txBody>
      </p:sp>
      <p:sp>
        <p:nvSpPr>
          <p:cNvPr id="21513" name="Rectangle 10"/>
          <p:cNvSpPr>
            <a:spLocks/>
          </p:cNvSpPr>
          <p:nvPr/>
        </p:nvSpPr>
        <p:spPr bwMode="auto">
          <a:xfrm>
            <a:off x="3962400" y="4876800"/>
            <a:ext cx="44323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lnSpc>
                <a:spcPct val="80000"/>
              </a:lnSpc>
              <a:spcBef>
                <a:spcPts val="4650"/>
              </a:spcBef>
            </a:pPr>
            <a:r>
              <a:rPr lang="en-US" sz="3600" dirty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on a Tuesday afternoon…</a:t>
            </a:r>
          </a:p>
        </p:txBody>
      </p:sp>
      <p:sp>
        <p:nvSpPr>
          <p:cNvPr id="21514" name="Rectangle 11"/>
          <p:cNvSpPr>
            <a:spLocks/>
          </p:cNvSpPr>
          <p:nvPr/>
        </p:nvSpPr>
        <p:spPr bwMode="auto">
          <a:xfrm>
            <a:off x="639147" y="5511800"/>
            <a:ext cx="585343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lnSpc>
                <a:spcPct val="80000"/>
              </a:lnSpc>
              <a:spcBef>
                <a:spcPts val="3450"/>
              </a:spcBef>
            </a:pPr>
            <a:r>
              <a:rPr lang="en-US" sz="3600" dirty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…it’s okay to grocery shop</a:t>
            </a:r>
          </a:p>
        </p:txBody>
      </p:sp>
      <p:sp>
        <p:nvSpPr>
          <p:cNvPr id="21515" name="Rectangle 12"/>
          <p:cNvSpPr>
            <a:spLocks/>
          </p:cNvSpPr>
          <p:nvPr/>
        </p:nvSpPr>
        <p:spPr bwMode="auto">
          <a:xfrm>
            <a:off x="2819400" y="6057900"/>
            <a:ext cx="48895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lnSpc>
                <a:spcPct val="80000"/>
              </a:lnSpc>
              <a:spcBef>
                <a:spcPts val="4500"/>
              </a:spcBef>
            </a:pPr>
            <a:r>
              <a:rPr lang="en-US" sz="3600" dirty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on a Wednesday morning…</a:t>
            </a:r>
          </a:p>
        </p:txBody>
      </p:sp>
      <p:sp>
        <p:nvSpPr>
          <p:cNvPr id="21516" name="Rectangle 13"/>
          <p:cNvSpPr>
            <a:spLocks/>
          </p:cNvSpPr>
          <p:nvPr/>
        </p:nvSpPr>
        <p:spPr bwMode="auto">
          <a:xfrm>
            <a:off x="658498" y="381000"/>
            <a:ext cx="680910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lnSpc>
                <a:spcPct val="80000"/>
              </a:lnSpc>
              <a:spcBef>
                <a:spcPts val="3450"/>
              </a:spcBef>
            </a:pPr>
            <a:r>
              <a:rPr lang="en-US" sz="3600" dirty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…leaving the workplace at 2 p.m.</a:t>
            </a:r>
          </a:p>
        </p:txBody>
      </p:sp>
      <p:sp>
        <p:nvSpPr>
          <p:cNvPr id="21517" name="Rectangle 14"/>
          <p:cNvSpPr>
            <a:spLocks/>
          </p:cNvSpPr>
          <p:nvPr/>
        </p:nvSpPr>
        <p:spPr bwMode="auto">
          <a:xfrm>
            <a:off x="3556000" y="838200"/>
            <a:ext cx="62118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lnSpc>
                <a:spcPct val="80000"/>
              </a:lnSpc>
              <a:spcBef>
                <a:spcPts val="4600"/>
              </a:spcBef>
            </a:pPr>
            <a:r>
              <a:rPr lang="en-US" sz="3600" dirty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is not considered leaving early…</a:t>
            </a:r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3"/>
          <p:cNvSpPr>
            <a:spLocks/>
          </p:cNvSpPr>
          <p:nvPr/>
        </p:nvSpPr>
        <p:spPr bwMode="auto">
          <a:xfrm>
            <a:off x="711200" y="2139950"/>
            <a:ext cx="4038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36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…nobody feels</a:t>
            </a:r>
          </a:p>
        </p:txBody>
      </p:sp>
      <p:sp>
        <p:nvSpPr>
          <p:cNvPr id="22533" name="Rectangle 4"/>
          <p:cNvSpPr>
            <a:spLocks/>
          </p:cNvSpPr>
          <p:nvPr/>
        </p:nvSpPr>
        <p:spPr bwMode="auto">
          <a:xfrm>
            <a:off x="3429000" y="3200400"/>
            <a:ext cx="5105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3600" dirty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stressed out …</a:t>
            </a:r>
          </a:p>
        </p:txBody>
      </p:sp>
      <p:sp>
        <p:nvSpPr>
          <p:cNvPr id="22534" name="Rectangle 5"/>
          <p:cNvSpPr>
            <a:spLocks/>
          </p:cNvSpPr>
          <p:nvPr/>
        </p:nvSpPr>
        <p:spPr bwMode="auto">
          <a:xfrm>
            <a:off x="3403600" y="2139950"/>
            <a:ext cx="4038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36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overworked …</a:t>
            </a:r>
          </a:p>
        </p:txBody>
      </p:sp>
      <p:sp>
        <p:nvSpPr>
          <p:cNvPr id="22535" name="Rectangle 6"/>
          <p:cNvSpPr>
            <a:spLocks/>
          </p:cNvSpPr>
          <p:nvPr/>
        </p:nvSpPr>
        <p:spPr bwMode="auto">
          <a:xfrm>
            <a:off x="3403600" y="2686050"/>
            <a:ext cx="4038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3600" dirty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guilty…</a:t>
            </a:r>
          </a:p>
        </p:txBody>
      </p:sp>
      <p:sp>
        <p:nvSpPr>
          <p:cNvPr id="22536" name="Rectangle 7"/>
          <p:cNvSpPr>
            <a:spLocks/>
          </p:cNvSpPr>
          <p:nvPr/>
        </p:nvSpPr>
        <p:spPr bwMode="auto">
          <a:xfrm>
            <a:off x="1739900" y="1231900"/>
            <a:ext cx="9220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/>
            <a:r>
              <a:rPr lang="en-US" sz="36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…there are no work schedules…</a:t>
            </a:r>
          </a:p>
        </p:txBody>
      </p:sp>
      <p:sp>
        <p:nvSpPr>
          <p:cNvPr id="22537" name="Rectangle 8"/>
          <p:cNvSpPr>
            <a:spLocks/>
          </p:cNvSpPr>
          <p:nvPr/>
        </p:nvSpPr>
        <p:spPr bwMode="auto">
          <a:xfrm>
            <a:off x="-12700" y="4038600"/>
            <a:ext cx="82423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/>
            <a:r>
              <a:rPr lang="en-US" sz="3600" dirty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…there aren’t any last minute fire drills…</a:t>
            </a:r>
          </a:p>
        </p:txBody>
      </p:sp>
      <p:sp>
        <p:nvSpPr>
          <p:cNvPr id="22538" name="Rectangle 9"/>
          <p:cNvSpPr>
            <a:spLocks/>
          </p:cNvSpPr>
          <p:nvPr/>
        </p:nvSpPr>
        <p:spPr bwMode="auto">
          <a:xfrm>
            <a:off x="698500" y="4724400"/>
            <a:ext cx="78359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3600" dirty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…and there’s no judgment</a:t>
            </a:r>
          </a:p>
        </p:txBody>
      </p:sp>
      <p:sp>
        <p:nvSpPr>
          <p:cNvPr id="22539" name="Rectangle 10"/>
          <p:cNvSpPr>
            <a:spLocks/>
          </p:cNvSpPr>
          <p:nvPr/>
        </p:nvSpPr>
        <p:spPr bwMode="auto">
          <a:xfrm>
            <a:off x="3517900" y="5270500"/>
            <a:ext cx="54737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3600" dirty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about how you spend your time.</a:t>
            </a:r>
          </a:p>
        </p:txBody>
      </p:sp>
      <p:sp>
        <p:nvSpPr>
          <p:cNvPr id="22540" name="Rectangle 11"/>
          <p:cNvSpPr>
            <a:spLocks/>
          </p:cNvSpPr>
          <p:nvPr/>
        </p:nvSpPr>
        <p:spPr bwMode="auto">
          <a:xfrm>
            <a:off x="2463800" y="762000"/>
            <a:ext cx="6451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lnSpc>
                <a:spcPct val="80000"/>
              </a:lnSpc>
              <a:spcBef>
                <a:spcPts val="4500"/>
              </a:spcBef>
            </a:pPr>
            <a:r>
              <a:rPr lang="en-US" sz="3600" dirty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on a Thursday afternoon…</a:t>
            </a:r>
          </a:p>
        </p:txBody>
      </p:sp>
      <p:sp>
        <p:nvSpPr>
          <p:cNvPr id="22541" name="Rectangle 12"/>
          <p:cNvSpPr>
            <a:spLocks/>
          </p:cNvSpPr>
          <p:nvPr/>
        </p:nvSpPr>
        <p:spPr bwMode="auto">
          <a:xfrm>
            <a:off x="646113" y="284163"/>
            <a:ext cx="8688387" cy="108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lnSpc>
                <a:spcPct val="80000"/>
              </a:lnSpc>
              <a:spcBef>
                <a:spcPts val="3450"/>
              </a:spcBef>
            </a:pPr>
            <a:r>
              <a:rPr lang="en-US" sz="3600" dirty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…it’s okay to take a nap</a:t>
            </a:r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3"/>
          <p:cNvSpPr>
            <a:spLocks/>
          </p:cNvSpPr>
          <p:nvPr/>
        </p:nvSpPr>
        <p:spPr bwMode="auto">
          <a:xfrm>
            <a:off x="2276475" y="2255838"/>
            <a:ext cx="3949700" cy="1409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23557" name="Picture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25" y="1687513"/>
            <a:ext cx="5130800" cy="271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3"/>
          <p:cNvSpPr>
            <a:spLocks/>
          </p:cNvSpPr>
          <p:nvPr/>
        </p:nvSpPr>
        <p:spPr bwMode="auto">
          <a:xfrm>
            <a:off x="774700" y="2286000"/>
            <a:ext cx="7823200" cy="187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/>
            <a:r>
              <a:rPr lang="en-US" sz="6400" dirty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Leadership</a:t>
            </a:r>
            <a:br>
              <a:rPr lang="en-US" sz="6400" dirty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</a:br>
            <a:r>
              <a:rPr lang="en-US" sz="6400" dirty="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Call to Action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3"/>
          <p:cNvSpPr>
            <a:spLocks/>
          </p:cNvSpPr>
          <p:nvPr/>
        </p:nvSpPr>
        <p:spPr bwMode="auto">
          <a:xfrm rot="-600000">
            <a:off x="952500" y="2449513"/>
            <a:ext cx="7848600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96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OUR PROCESS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3"/>
          <p:cNvSpPr>
            <a:spLocks/>
          </p:cNvSpPr>
          <p:nvPr/>
        </p:nvSpPr>
        <p:spPr bwMode="auto">
          <a:xfrm>
            <a:off x="2265363" y="1163638"/>
            <a:ext cx="46609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64291" bIns="38100"/>
          <a:lstStyle/>
          <a:p>
            <a:r>
              <a:rPr lang="en-US" sz="48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Process Roadmap</a:t>
            </a:r>
          </a:p>
        </p:txBody>
      </p:sp>
      <p:sp>
        <p:nvSpPr>
          <p:cNvPr id="26629" name="Rectangle 4"/>
          <p:cNvSpPr>
            <a:spLocks/>
          </p:cNvSpPr>
          <p:nvPr/>
        </p:nvSpPr>
        <p:spPr bwMode="auto">
          <a:xfrm>
            <a:off x="-268288" y="4805363"/>
            <a:ext cx="1928813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64291" bIns="38100"/>
          <a:lstStyle/>
          <a:p>
            <a:pPr algn="ctr">
              <a:spcBef>
                <a:spcPts val="1000"/>
              </a:spcBef>
            </a:pPr>
            <a:r>
              <a:rPr lang="en-US" sz="22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Weeks 1 &amp; 2</a:t>
            </a:r>
          </a:p>
        </p:txBody>
      </p:sp>
      <p:sp>
        <p:nvSpPr>
          <p:cNvPr id="26630" name="Rectangle 5"/>
          <p:cNvSpPr>
            <a:spLocks/>
          </p:cNvSpPr>
          <p:nvPr/>
        </p:nvSpPr>
        <p:spPr bwMode="auto">
          <a:xfrm>
            <a:off x="1411288" y="4800600"/>
            <a:ext cx="11049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64291" bIns="38100"/>
          <a:lstStyle/>
          <a:p>
            <a:pPr algn="ctr">
              <a:spcBef>
                <a:spcPts val="1000"/>
              </a:spcBef>
            </a:pPr>
            <a:r>
              <a:rPr lang="en-US" sz="22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Week 3</a:t>
            </a:r>
          </a:p>
        </p:txBody>
      </p:sp>
      <p:sp>
        <p:nvSpPr>
          <p:cNvPr id="26631" name="AutoShape 6"/>
          <p:cNvSpPr>
            <a:spLocks/>
          </p:cNvSpPr>
          <p:nvPr/>
        </p:nvSpPr>
        <p:spPr bwMode="auto">
          <a:xfrm>
            <a:off x="125413" y="2143125"/>
            <a:ext cx="1550987" cy="1285875"/>
          </a:xfrm>
          <a:custGeom>
            <a:avLst/>
            <a:gdLst>
              <a:gd name="T0" fmla="*/ 1097323 w 21600"/>
              <a:gd name="T1" fmla="*/ 0 h 21600"/>
              <a:gd name="T2" fmla="*/ 0 w 21600"/>
              <a:gd name="T3" fmla="*/ 0 h 21600"/>
              <a:gd name="T4" fmla="*/ 0 w 21600"/>
              <a:gd name="T5" fmla="*/ 1285875 h 21600"/>
              <a:gd name="T6" fmla="*/ 1097323 w 21600"/>
              <a:gd name="T7" fmla="*/ 1285875 h 21600"/>
              <a:gd name="T8" fmla="*/ 1550987 w 21600"/>
              <a:gd name="T9" fmla="*/ 642938 h 21600"/>
              <a:gd name="T10" fmla="*/ 1097323 w 21600"/>
              <a:gd name="T11" fmla="*/ 0 h 21600"/>
              <a:gd name="T12" fmla="*/ 1097323 w 21600"/>
              <a:gd name="T13" fmla="*/ 0 h 216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00"/>
              <a:gd name="T22" fmla="*/ 0 h 21600"/>
              <a:gd name="T23" fmla="*/ 21600 w 21600"/>
              <a:gd name="T24" fmla="*/ 21600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15282" y="0"/>
                </a:moveTo>
                <a:lnTo>
                  <a:pt x="0" y="0"/>
                </a:lnTo>
                <a:lnTo>
                  <a:pt x="0" y="21600"/>
                </a:lnTo>
                <a:lnTo>
                  <a:pt x="15282" y="21600"/>
                </a:lnTo>
                <a:lnTo>
                  <a:pt x="21600" y="10800"/>
                </a:lnTo>
                <a:lnTo>
                  <a:pt x="15282" y="0"/>
                </a:lnTo>
                <a:close/>
                <a:moveTo>
                  <a:pt x="15282" y="0"/>
                </a:moveTo>
              </a:path>
            </a:pathLst>
          </a:custGeom>
          <a:solidFill>
            <a:srgbClr val="FFCC66"/>
          </a:solidFill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2" name="AutoShape 7"/>
          <p:cNvSpPr>
            <a:spLocks/>
          </p:cNvSpPr>
          <p:nvPr/>
        </p:nvSpPr>
        <p:spPr bwMode="auto">
          <a:xfrm>
            <a:off x="1219200" y="2152650"/>
            <a:ext cx="1600200" cy="1276350"/>
          </a:xfrm>
          <a:prstGeom prst="chevron">
            <a:avLst>
              <a:gd name="adj" fmla="val 35261"/>
            </a:avLst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3" name="AutoShape 8"/>
          <p:cNvSpPr>
            <a:spLocks/>
          </p:cNvSpPr>
          <p:nvPr/>
        </p:nvSpPr>
        <p:spPr bwMode="auto">
          <a:xfrm>
            <a:off x="2362200" y="2152650"/>
            <a:ext cx="1524000" cy="1276350"/>
          </a:xfrm>
          <a:prstGeom prst="chevron">
            <a:avLst>
              <a:gd name="adj" fmla="val 35296"/>
            </a:avLst>
          </a:prstGeom>
          <a:solidFill>
            <a:srgbClr val="F15A2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4" name="AutoShape 9"/>
          <p:cNvSpPr>
            <a:spLocks/>
          </p:cNvSpPr>
          <p:nvPr/>
        </p:nvSpPr>
        <p:spPr bwMode="auto">
          <a:xfrm>
            <a:off x="7197725" y="2152650"/>
            <a:ext cx="1717675" cy="1276350"/>
          </a:xfrm>
          <a:prstGeom prst="chevron">
            <a:avLst>
              <a:gd name="adj" fmla="val 35256"/>
            </a:avLst>
          </a:prstGeom>
          <a:solidFill>
            <a:srgbClr val="F15A2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5" name="Rectangle 10"/>
          <p:cNvSpPr>
            <a:spLocks/>
          </p:cNvSpPr>
          <p:nvPr/>
        </p:nvSpPr>
        <p:spPr bwMode="auto">
          <a:xfrm>
            <a:off x="230188" y="2287588"/>
            <a:ext cx="10668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64291" bIns="38100"/>
          <a:lstStyle/>
          <a:p>
            <a:pPr algn="ctr"/>
            <a:r>
              <a:rPr lang="en-US" sz="13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Leadership Education,</a:t>
            </a:r>
          </a:p>
          <a:p>
            <a:pPr algn="ctr"/>
            <a:r>
              <a:rPr lang="en-US" sz="13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weSupport Training &amp;Tracking</a:t>
            </a:r>
          </a:p>
        </p:txBody>
      </p:sp>
      <p:sp>
        <p:nvSpPr>
          <p:cNvPr id="26636" name="Rectangle 11"/>
          <p:cNvSpPr>
            <a:spLocks/>
          </p:cNvSpPr>
          <p:nvPr/>
        </p:nvSpPr>
        <p:spPr bwMode="auto">
          <a:xfrm>
            <a:off x="1600200" y="2630488"/>
            <a:ext cx="1068388" cy="265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64291" bIns="38100"/>
          <a:lstStyle/>
          <a:p>
            <a:pPr algn="ctr"/>
            <a:r>
              <a:rPr lang="en-US" sz="13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Kickoff Session</a:t>
            </a:r>
          </a:p>
        </p:txBody>
      </p:sp>
      <p:sp>
        <p:nvSpPr>
          <p:cNvPr id="26637" name="AutoShape 12"/>
          <p:cNvSpPr>
            <a:spLocks/>
          </p:cNvSpPr>
          <p:nvPr/>
        </p:nvSpPr>
        <p:spPr bwMode="auto">
          <a:xfrm>
            <a:off x="4648200" y="2152650"/>
            <a:ext cx="1692275" cy="1276350"/>
          </a:xfrm>
          <a:prstGeom prst="chevron">
            <a:avLst>
              <a:gd name="adj" fmla="val 35314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8" name="Rectangle 13"/>
          <p:cNvSpPr>
            <a:spLocks/>
          </p:cNvSpPr>
          <p:nvPr/>
        </p:nvSpPr>
        <p:spPr bwMode="auto">
          <a:xfrm>
            <a:off x="2716213" y="25146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64291" bIns="38100"/>
          <a:lstStyle/>
          <a:p>
            <a:pPr algn="ctr"/>
            <a:r>
              <a:rPr lang="en-US" sz="13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Sludge Session</a:t>
            </a:r>
          </a:p>
        </p:txBody>
      </p:sp>
      <p:sp>
        <p:nvSpPr>
          <p:cNvPr id="26639" name="Rectangle 14"/>
          <p:cNvSpPr>
            <a:spLocks/>
          </p:cNvSpPr>
          <p:nvPr/>
        </p:nvSpPr>
        <p:spPr bwMode="auto">
          <a:xfrm>
            <a:off x="5030788" y="2514600"/>
            <a:ext cx="1117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64291" bIns="38100"/>
          <a:lstStyle/>
          <a:p>
            <a:pPr algn="ctr"/>
            <a:r>
              <a:rPr lang="en-US" sz="13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Culture Clinic</a:t>
            </a:r>
          </a:p>
          <a:p>
            <a:pPr algn="ctr"/>
            <a:r>
              <a:rPr lang="en-US" sz="13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&amp; Manager-Only Sessions</a:t>
            </a:r>
          </a:p>
        </p:txBody>
      </p:sp>
      <p:sp>
        <p:nvSpPr>
          <p:cNvPr id="26640" name="AutoShape 15"/>
          <p:cNvSpPr>
            <a:spLocks/>
          </p:cNvSpPr>
          <p:nvPr/>
        </p:nvSpPr>
        <p:spPr bwMode="auto">
          <a:xfrm>
            <a:off x="5803900" y="2152650"/>
            <a:ext cx="1874838" cy="1285875"/>
          </a:xfrm>
          <a:prstGeom prst="chevron">
            <a:avLst>
              <a:gd name="adj" fmla="val 35290"/>
            </a:avLst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1" name="Rectangle 16"/>
          <p:cNvSpPr>
            <a:spLocks/>
          </p:cNvSpPr>
          <p:nvPr/>
        </p:nvSpPr>
        <p:spPr bwMode="auto">
          <a:xfrm>
            <a:off x="6210300" y="2411413"/>
            <a:ext cx="12319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64291" bIns="38100"/>
          <a:lstStyle/>
          <a:p>
            <a:pPr algn="ctr"/>
            <a:r>
              <a:rPr lang="en-US" sz="13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Do Something Scary and</a:t>
            </a:r>
          </a:p>
          <a:p>
            <a:pPr algn="ctr"/>
            <a:r>
              <a:rPr lang="en-US" sz="13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weSupport Tracking</a:t>
            </a:r>
          </a:p>
        </p:txBody>
      </p:sp>
      <p:sp>
        <p:nvSpPr>
          <p:cNvPr id="26642" name="Rectangle 17"/>
          <p:cNvSpPr>
            <a:spLocks/>
          </p:cNvSpPr>
          <p:nvPr/>
        </p:nvSpPr>
        <p:spPr bwMode="auto">
          <a:xfrm>
            <a:off x="7696200" y="2438400"/>
            <a:ext cx="90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64291" bIns="38100"/>
          <a:lstStyle/>
          <a:p>
            <a:pPr algn="ctr"/>
            <a:r>
              <a:rPr lang="en-US" sz="1300" dirty="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Team Forum Session</a:t>
            </a:r>
          </a:p>
        </p:txBody>
      </p:sp>
      <p:sp>
        <p:nvSpPr>
          <p:cNvPr id="26643" name="Freeform 18"/>
          <p:cNvSpPr>
            <a:spLocks/>
          </p:cNvSpPr>
          <p:nvPr/>
        </p:nvSpPr>
        <p:spPr bwMode="auto">
          <a:xfrm rot="5400000">
            <a:off x="18256" y="3547269"/>
            <a:ext cx="1319213" cy="1069975"/>
          </a:xfrm>
          <a:custGeom>
            <a:avLst/>
            <a:gdLst>
              <a:gd name="T0" fmla="*/ 0 w 21600"/>
              <a:gd name="T1" fmla="*/ 0 h 21600"/>
              <a:gd name="T2" fmla="*/ 40285284 w 21600"/>
              <a:gd name="T3" fmla="*/ 4411963 h 21600"/>
              <a:gd name="T4" fmla="*/ 40285284 w 21600"/>
              <a:gd name="T5" fmla="*/ 22089139 h 21600"/>
              <a:gd name="T6" fmla="*/ 80570506 w 21600"/>
              <a:gd name="T7" fmla="*/ 26501101 h 21600"/>
              <a:gd name="T8" fmla="*/ 40285284 w 21600"/>
              <a:gd name="T9" fmla="*/ 30913014 h 21600"/>
              <a:gd name="T10" fmla="*/ 40285284 w 21600"/>
              <a:gd name="T11" fmla="*/ 48590190 h 21600"/>
              <a:gd name="T12" fmla="*/ 0 w 21600"/>
              <a:gd name="T13" fmla="*/ 53002153 h 216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00"/>
              <a:gd name="T22" fmla="*/ 0 h 21600"/>
              <a:gd name="T23" fmla="*/ 21600 w 21600"/>
              <a:gd name="T24" fmla="*/ 21600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0"/>
                </a:moveTo>
                <a:cubicBezTo>
                  <a:pt x="5965" y="0"/>
                  <a:pt x="10800" y="805"/>
                  <a:pt x="10800" y="1798"/>
                </a:cubicBezTo>
                <a:lnTo>
                  <a:pt x="10800" y="9002"/>
                </a:lnTo>
                <a:cubicBezTo>
                  <a:pt x="10800" y="9995"/>
                  <a:pt x="15635" y="10800"/>
                  <a:pt x="21600" y="10800"/>
                </a:cubicBezTo>
                <a:cubicBezTo>
                  <a:pt x="15635" y="10800"/>
                  <a:pt x="10800" y="11605"/>
                  <a:pt x="10800" y="12598"/>
                </a:cubicBezTo>
                <a:lnTo>
                  <a:pt x="10800" y="19802"/>
                </a:lnTo>
                <a:cubicBezTo>
                  <a:pt x="10800" y="20795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4" name="Freeform 19"/>
          <p:cNvSpPr>
            <a:spLocks/>
          </p:cNvSpPr>
          <p:nvPr/>
        </p:nvSpPr>
        <p:spPr bwMode="auto">
          <a:xfrm rot="5400000">
            <a:off x="1127918" y="3507582"/>
            <a:ext cx="1312863" cy="1143000"/>
          </a:xfrm>
          <a:custGeom>
            <a:avLst/>
            <a:gdLst>
              <a:gd name="T0" fmla="*/ 0 w 21600"/>
              <a:gd name="T1" fmla="*/ 0 h 21600"/>
              <a:gd name="T2" fmla="*/ 39898393 w 21600"/>
              <a:gd name="T3" fmla="*/ 5043117 h 21600"/>
              <a:gd name="T4" fmla="*/ 39898393 w 21600"/>
              <a:gd name="T5" fmla="*/ 25198758 h 21600"/>
              <a:gd name="T6" fmla="*/ 79796725 w 21600"/>
              <a:gd name="T7" fmla="*/ 30241875 h 21600"/>
              <a:gd name="T8" fmla="*/ 39898393 w 21600"/>
              <a:gd name="T9" fmla="*/ 35284992 h 21600"/>
              <a:gd name="T10" fmla="*/ 39898393 w 21600"/>
              <a:gd name="T11" fmla="*/ 55440633 h 21600"/>
              <a:gd name="T12" fmla="*/ 0 w 21600"/>
              <a:gd name="T13" fmla="*/ 60483750 h 216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00"/>
              <a:gd name="T22" fmla="*/ 0 h 21600"/>
              <a:gd name="T23" fmla="*/ 21600 w 21600"/>
              <a:gd name="T24" fmla="*/ 21600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1"/>
                </a:cubicBezTo>
                <a:lnTo>
                  <a:pt x="10800" y="8999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1"/>
                </a:cubicBezTo>
                <a:lnTo>
                  <a:pt x="10800" y="19799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5" name="Freeform 20"/>
          <p:cNvSpPr>
            <a:spLocks/>
          </p:cNvSpPr>
          <p:nvPr/>
        </p:nvSpPr>
        <p:spPr bwMode="auto">
          <a:xfrm rot="5400000">
            <a:off x="2232818" y="3545682"/>
            <a:ext cx="1312863" cy="1066800"/>
          </a:xfrm>
          <a:custGeom>
            <a:avLst/>
            <a:gdLst>
              <a:gd name="T0" fmla="*/ 0 w 21600"/>
              <a:gd name="T1" fmla="*/ 0 h 21600"/>
              <a:gd name="T2" fmla="*/ 39898393 w 21600"/>
              <a:gd name="T3" fmla="*/ 4385783 h 21600"/>
              <a:gd name="T4" fmla="*/ 39898393 w 21600"/>
              <a:gd name="T5" fmla="*/ 21958251 h 21600"/>
              <a:gd name="T6" fmla="*/ 79796725 w 21600"/>
              <a:gd name="T7" fmla="*/ 26344033 h 21600"/>
              <a:gd name="T8" fmla="*/ 39898393 w 21600"/>
              <a:gd name="T9" fmla="*/ 30729816 h 21600"/>
              <a:gd name="T10" fmla="*/ 39898393 w 21600"/>
              <a:gd name="T11" fmla="*/ 48302284 h 21600"/>
              <a:gd name="T12" fmla="*/ 0 w 21600"/>
              <a:gd name="T13" fmla="*/ 52688067 h 216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00"/>
              <a:gd name="T22" fmla="*/ 0 h 21600"/>
              <a:gd name="T23" fmla="*/ 21600 w 21600"/>
              <a:gd name="T24" fmla="*/ 21600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0"/>
                </a:moveTo>
                <a:cubicBezTo>
                  <a:pt x="5965" y="0"/>
                  <a:pt x="10800" y="805"/>
                  <a:pt x="10800" y="1798"/>
                </a:cubicBezTo>
                <a:lnTo>
                  <a:pt x="10800" y="9002"/>
                </a:lnTo>
                <a:cubicBezTo>
                  <a:pt x="10800" y="9995"/>
                  <a:pt x="15635" y="10800"/>
                  <a:pt x="21600" y="10800"/>
                </a:cubicBezTo>
                <a:cubicBezTo>
                  <a:pt x="15635" y="10800"/>
                  <a:pt x="10800" y="11605"/>
                  <a:pt x="10800" y="12598"/>
                </a:cubicBezTo>
                <a:lnTo>
                  <a:pt x="10800" y="19802"/>
                </a:lnTo>
                <a:cubicBezTo>
                  <a:pt x="10800" y="20795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6" name="Rectangle 21"/>
          <p:cNvSpPr>
            <a:spLocks/>
          </p:cNvSpPr>
          <p:nvPr/>
        </p:nvSpPr>
        <p:spPr bwMode="auto">
          <a:xfrm>
            <a:off x="2438400" y="4800600"/>
            <a:ext cx="11938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64291" bIns="38100"/>
          <a:lstStyle/>
          <a:p>
            <a:pPr algn="ctr">
              <a:spcBef>
                <a:spcPts val="1000"/>
              </a:spcBef>
            </a:pPr>
            <a:r>
              <a:rPr lang="en-US" sz="22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Week 5</a:t>
            </a:r>
          </a:p>
        </p:txBody>
      </p:sp>
      <p:sp>
        <p:nvSpPr>
          <p:cNvPr id="26647" name="Freeform 22"/>
          <p:cNvSpPr>
            <a:spLocks/>
          </p:cNvSpPr>
          <p:nvPr/>
        </p:nvSpPr>
        <p:spPr bwMode="auto">
          <a:xfrm rot="5400000">
            <a:off x="4601368" y="3539332"/>
            <a:ext cx="1312863" cy="1079500"/>
          </a:xfrm>
          <a:custGeom>
            <a:avLst/>
            <a:gdLst>
              <a:gd name="T0" fmla="*/ 0 w 21600"/>
              <a:gd name="T1" fmla="*/ 0 h 21600"/>
              <a:gd name="T2" fmla="*/ 39898393 w 21600"/>
              <a:gd name="T3" fmla="*/ 4495818 h 21600"/>
              <a:gd name="T4" fmla="*/ 39898393 w 21600"/>
              <a:gd name="T5" fmla="*/ 22479188 h 21600"/>
              <a:gd name="T6" fmla="*/ 79796725 w 21600"/>
              <a:gd name="T7" fmla="*/ 26975006 h 21600"/>
              <a:gd name="T8" fmla="*/ 39898393 w 21600"/>
              <a:gd name="T9" fmla="*/ 31470823 h 21600"/>
              <a:gd name="T10" fmla="*/ 39898393 w 21600"/>
              <a:gd name="T11" fmla="*/ 49454194 h 21600"/>
              <a:gd name="T12" fmla="*/ 0 w 21600"/>
              <a:gd name="T13" fmla="*/ 53950012 h 216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00"/>
              <a:gd name="T22" fmla="*/ 0 h 21600"/>
              <a:gd name="T23" fmla="*/ 21600 w 21600"/>
              <a:gd name="T24" fmla="*/ 21600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8" name="Rectangle 23"/>
          <p:cNvSpPr>
            <a:spLocks/>
          </p:cNvSpPr>
          <p:nvPr/>
        </p:nvSpPr>
        <p:spPr bwMode="auto">
          <a:xfrm>
            <a:off x="4357688" y="4800600"/>
            <a:ext cx="1549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64291" bIns="38100"/>
          <a:lstStyle/>
          <a:p>
            <a:pPr algn="ctr">
              <a:spcBef>
                <a:spcPts val="1000"/>
              </a:spcBef>
            </a:pPr>
            <a:r>
              <a:rPr lang="en-US" sz="22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Week 7</a:t>
            </a:r>
          </a:p>
        </p:txBody>
      </p:sp>
      <p:sp>
        <p:nvSpPr>
          <p:cNvPr id="26649" name="Freeform 24"/>
          <p:cNvSpPr>
            <a:spLocks/>
          </p:cNvSpPr>
          <p:nvPr/>
        </p:nvSpPr>
        <p:spPr bwMode="auto">
          <a:xfrm rot="5400000">
            <a:off x="5870575" y="3368675"/>
            <a:ext cx="1312863" cy="1446213"/>
          </a:xfrm>
          <a:custGeom>
            <a:avLst/>
            <a:gdLst>
              <a:gd name="T0" fmla="*/ 0 w 21600"/>
              <a:gd name="T1" fmla="*/ 0 h 21600"/>
              <a:gd name="T2" fmla="*/ 39898393 w 21600"/>
              <a:gd name="T3" fmla="*/ 7320516 h 21600"/>
              <a:gd name="T4" fmla="*/ 39898393 w 21600"/>
              <a:gd name="T5" fmla="*/ 41094544 h 21600"/>
              <a:gd name="T6" fmla="*/ 79796725 w 21600"/>
              <a:gd name="T7" fmla="*/ 48415060 h 21600"/>
              <a:gd name="T8" fmla="*/ 39898393 w 21600"/>
              <a:gd name="T9" fmla="*/ 55735643 h 21600"/>
              <a:gd name="T10" fmla="*/ 39898393 w 21600"/>
              <a:gd name="T11" fmla="*/ 89509671 h 21600"/>
              <a:gd name="T12" fmla="*/ 0 w 21600"/>
              <a:gd name="T13" fmla="*/ 96830187 h 216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00"/>
              <a:gd name="T22" fmla="*/ 0 h 21600"/>
              <a:gd name="T23" fmla="*/ 21600 w 21600"/>
              <a:gd name="T24" fmla="*/ 21600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0"/>
                </a:moveTo>
                <a:cubicBezTo>
                  <a:pt x="5965" y="0"/>
                  <a:pt x="10800" y="731"/>
                  <a:pt x="10800" y="1633"/>
                </a:cubicBezTo>
                <a:lnTo>
                  <a:pt x="10800" y="9167"/>
                </a:lnTo>
                <a:cubicBezTo>
                  <a:pt x="10800" y="10069"/>
                  <a:pt x="15635" y="10800"/>
                  <a:pt x="21600" y="10800"/>
                </a:cubicBezTo>
                <a:cubicBezTo>
                  <a:pt x="15635" y="10800"/>
                  <a:pt x="10800" y="11531"/>
                  <a:pt x="10800" y="12433"/>
                </a:cubicBezTo>
                <a:lnTo>
                  <a:pt x="10800" y="19967"/>
                </a:lnTo>
                <a:cubicBezTo>
                  <a:pt x="10800" y="20869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50" name="Rectangle 25"/>
          <p:cNvSpPr>
            <a:spLocks/>
          </p:cNvSpPr>
          <p:nvPr/>
        </p:nvSpPr>
        <p:spPr bwMode="auto">
          <a:xfrm>
            <a:off x="5726113" y="4800600"/>
            <a:ext cx="16383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64291" bIns="38100"/>
          <a:lstStyle/>
          <a:p>
            <a:pPr algn="ctr">
              <a:spcBef>
                <a:spcPts val="1000"/>
              </a:spcBef>
            </a:pPr>
            <a:r>
              <a:rPr lang="en-US" sz="22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Weeks 8 &amp; 9</a:t>
            </a:r>
          </a:p>
        </p:txBody>
      </p:sp>
      <p:sp>
        <p:nvSpPr>
          <p:cNvPr id="26651" name="Freeform 26"/>
          <p:cNvSpPr>
            <a:spLocks/>
          </p:cNvSpPr>
          <p:nvPr/>
        </p:nvSpPr>
        <p:spPr bwMode="auto">
          <a:xfrm rot="5400000">
            <a:off x="7194550" y="3471864"/>
            <a:ext cx="1312863" cy="1214437"/>
          </a:xfrm>
          <a:custGeom>
            <a:avLst/>
            <a:gdLst>
              <a:gd name="T0" fmla="*/ 0 w 21600"/>
              <a:gd name="T1" fmla="*/ 0 h 21600"/>
              <a:gd name="T2" fmla="*/ 39898393 w 21600"/>
              <a:gd name="T3" fmla="*/ 6787395 h 21600"/>
              <a:gd name="T4" fmla="*/ 39898393 w 21600"/>
              <a:gd name="T5" fmla="*/ 34768115 h 21600"/>
              <a:gd name="T6" fmla="*/ 79796725 w 21600"/>
              <a:gd name="T7" fmla="*/ 41555510 h 21600"/>
              <a:gd name="T8" fmla="*/ 39898393 w 21600"/>
              <a:gd name="T9" fmla="*/ 48342905 h 21600"/>
              <a:gd name="T10" fmla="*/ 39898393 w 21600"/>
              <a:gd name="T11" fmla="*/ 76323625 h 21600"/>
              <a:gd name="T12" fmla="*/ 0 w 21600"/>
              <a:gd name="T13" fmla="*/ 83111020 h 216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00"/>
              <a:gd name="T22" fmla="*/ 0 h 21600"/>
              <a:gd name="T23" fmla="*/ 21600 w 21600"/>
              <a:gd name="T24" fmla="*/ 21600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0"/>
                </a:moveTo>
                <a:cubicBezTo>
                  <a:pt x="5965" y="0"/>
                  <a:pt x="10800" y="790"/>
                  <a:pt x="10800" y="1764"/>
                </a:cubicBezTo>
                <a:lnTo>
                  <a:pt x="10800" y="9036"/>
                </a:lnTo>
                <a:cubicBezTo>
                  <a:pt x="10800" y="10010"/>
                  <a:pt x="15635" y="10800"/>
                  <a:pt x="21600" y="10800"/>
                </a:cubicBezTo>
                <a:cubicBezTo>
                  <a:pt x="15635" y="10800"/>
                  <a:pt x="10800" y="11590"/>
                  <a:pt x="10800" y="12564"/>
                </a:cubicBezTo>
                <a:lnTo>
                  <a:pt x="10800" y="19836"/>
                </a:lnTo>
                <a:cubicBezTo>
                  <a:pt x="10800" y="20810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52" name="Rectangle 27"/>
          <p:cNvSpPr>
            <a:spLocks/>
          </p:cNvSpPr>
          <p:nvPr/>
        </p:nvSpPr>
        <p:spPr bwMode="auto">
          <a:xfrm>
            <a:off x="7197725" y="4800600"/>
            <a:ext cx="1549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64291" bIns="38100"/>
          <a:lstStyle/>
          <a:p>
            <a:pPr algn="ctr">
              <a:spcBef>
                <a:spcPts val="1000"/>
              </a:spcBef>
            </a:pPr>
            <a:r>
              <a:rPr lang="en-US" sz="2200" dirty="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Week 11</a:t>
            </a:r>
          </a:p>
        </p:txBody>
      </p:sp>
      <p:sp>
        <p:nvSpPr>
          <p:cNvPr id="26653" name="AutoShape 28"/>
          <p:cNvSpPr>
            <a:spLocks/>
          </p:cNvSpPr>
          <p:nvPr/>
        </p:nvSpPr>
        <p:spPr bwMode="auto">
          <a:xfrm>
            <a:off x="3429000" y="2152650"/>
            <a:ext cx="1676400" cy="1276350"/>
          </a:xfrm>
          <a:prstGeom prst="chevron">
            <a:avLst>
              <a:gd name="adj" fmla="val 35311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54" name="Freeform 29"/>
          <p:cNvSpPr>
            <a:spLocks/>
          </p:cNvSpPr>
          <p:nvPr/>
        </p:nvSpPr>
        <p:spPr bwMode="auto">
          <a:xfrm rot="5400000">
            <a:off x="4601368" y="3539332"/>
            <a:ext cx="1312863" cy="1079500"/>
          </a:xfrm>
          <a:custGeom>
            <a:avLst/>
            <a:gdLst>
              <a:gd name="T0" fmla="*/ 0 w 21600"/>
              <a:gd name="T1" fmla="*/ 0 h 21600"/>
              <a:gd name="T2" fmla="*/ 39898393 w 21600"/>
              <a:gd name="T3" fmla="*/ 4495818 h 21600"/>
              <a:gd name="T4" fmla="*/ 39898393 w 21600"/>
              <a:gd name="T5" fmla="*/ 22479188 h 21600"/>
              <a:gd name="T6" fmla="*/ 79796725 w 21600"/>
              <a:gd name="T7" fmla="*/ 26975006 h 21600"/>
              <a:gd name="T8" fmla="*/ 39898393 w 21600"/>
              <a:gd name="T9" fmla="*/ 31470823 h 21600"/>
              <a:gd name="T10" fmla="*/ 39898393 w 21600"/>
              <a:gd name="T11" fmla="*/ 49454194 h 21600"/>
              <a:gd name="T12" fmla="*/ 0 w 21600"/>
              <a:gd name="T13" fmla="*/ 53950012 h 216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00"/>
              <a:gd name="T22" fmla="*/ 0 h 21600"/>
              <a:gd name="T23" fmla="*/ 21600 w 21600"/>
              <a:gd name="T24" fmla="*/ 21600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55" name="Freeform 30"/>
          <p:cNvSpPr>
            <a:spLocks/>
          </p:cNvSpPr>
          <p:nvPr/>
        </p:nvSpPr>
        <p:spPr bwMode="auto">
          <a:xfrm rot="5400000">
            <a:off x="3375818" y="3469482"/>
            <a:ext cx="1389063" cy="1295400"/>
          </a:xfrm>
          <a:custGeom>
            <a:avLst/>
            <a:gdLst>
              <a:gd name="T0" fmla="*/ 0 w 21600"/>
              <a:gd name="T1" fmla="*/ 0 h 21600"/>
              <a:gd name="T2" fmla="*/ 44664292 w 21600"/>
              <a:gd name="T3" fmla="*/ 6474001 h 21600"/>
              <a:gd name="T4" fmla="*/ 44664292 w 21600"/>
              <a:gd name="T5" fmla="*/ 32370007 h 21600"/>
              <a:gd name="T6" fmla="*/ 89328519 w 21600"/>
              <a:gd name="T7" fmla="*/ 38844008 h 21600"/>
              <a:gd name="T8" fmla="*/ 44664292 w 21600"/>
              <a:gd name="T9" fmla="*/ 45318010 h 21600"/>
              <a:gd name="T10" fmla="*/ 44664292 w 21600"/>
              <a:gd name="T11" fmla="*/ 71214015 h 21600"/>
              <a:gd name="T12" fmla="*/ 0 w 21600"/>
              <a:gd name="T13" fmla="*/ 77688017 h 216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00"/>
              <a:gd name="T22" fmla="*/ 0 h 21600"/>
              <a:gd name="T23" fmla="*/ 21600 w 21600"/>
              <a:gd name="T24" fmla="*/ 21600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56" name="Rectangle 31"/>
          <p:cNvSpPr>
            <a:spLocks/>
          </p:cNvSpPr>
          <p:nvPr/>
        </p:nvSpPr>
        <p:spPr bwMode="auto">
          <a:xfrm>
            <a:off x="3505200" y="4800600"/>
            <a:ext cx="11938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64291" bIns="38100"/>
          <a:lstStyle/>
          <a:p>
            <a:pPr algn="ctr">
              <a:spcBef>
                <a:spcPts val="1000"/>
              </a:spcBef>
            </a:pPr>
            <a:r>
              <a:rPr lang="en-US" sz="22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Week 6</a:t>
            </a:r>
          </a:p>
        </p:txBody>
      </p:sp>
      <p:sp>
        <p:nvSpPr>
          <p:cNvPr id="26657" name="Rectangle 32"/>
          <p:cNvSpPr>
            <a:spLocks/>
          </p:cNvSpPr>
          <p:nvPr/>
        </p:nvSpPr>
        <p:spPr bwMode="auto">
          <a:xfrm>
            <a:off x="3859213" y="2459038"/>
            <a:ext cx="10668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64291" bIns="38100"/>
          <a:lstStyle/>
          <a:p>
            <a:pPr algn="ctr"/>
            <a:r>
              <a:rPr lang="en-US" sz="13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Sludge Eradication Poll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00" y="932675"/>
            <a:ext cx="4640106" cy="2458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3"/>
          <p:cNvSpPr>
            <a:spLocks/>
          </p:cNvSpPr>
          <p:nvPr/>
        </p:nvSpPr>
        <p:spPr bwMode="auto">
          <a:xfrm rot="-119999">
            <a:off x="525463" y="2174875"/>
            <a:ext cx="859790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/>
            <a:r>
              <a:rPr lang="en-US" sz="48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Each person is free to do </a:t>
            </a:r>
            <a:r>
              <a:rPr lang="en-US" sz="48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whatever</a:t>
            </a:r>
            <a:r>
              <a:rPr lang="en-US" sz="48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 they want, </a:t>
            </a:r>
            <a:r>
              <a:rPr lang="en-US" sz="4800">
                <a:solidFill>
                  <a:schemeClr val="tx1"/>
                </a:solidFill>
                <a:latin typeface="Arial Narrow Bold" pitchFamily="34" charset="0"/>
                <a:ea typeface="Arial Narrow Bold" pitchFamily="34" charset="0"/>
                <a:cs typeface="Arial Narrow Bold" pitchFamily="34" charset="0"/>
                <a:sym typeface="Arial Narrow Bold" pitchFamily="34" charset="0"/>
              </a:rPr>
              <a:t>whenever</a:t>
            </a:r>
            <a:r>
              <a:rPr lang="en-US" sz="48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 they want </a:t>
            </a:r>
          </a:p>
          <a:p>
            <a:pPr marL="39688" algn="ctr"/>
            <a:r>
              <a:rPr lang="en-US" sz="4800">
                <a:solidFill>
                  <a:schemeClr val="tx1"/>
                </a:solidFill>
                <a:latin typeface="Arial Narrow Italic" charset="0"/>
                <a:ea typeface="Arial Narrow Italic" charset="0"/>
                <a:cs typeface="Arial Narrow Italic" charset="0"/>
                <a:sym typeface="Arial Narrow Italic" charset="0"/>
              </a:rPr>
              <a:t>as long as the work gets done.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Background</a:t>
            </a:r>
            <a:endParaRPr lang="en-US" dirty="0"/>
          </a:p>
        </p:txBody>
      </p:sp>
      <p:sp>
        <p:nvSpPr>
          <p:cNvPr id="4101" name="Rectangle 4"/>
          <p:cNvSpPr>
            <a:spLocks noGrp="1" noChangeArrowheads="1"/>
          </p:cNvSpPr>
          <p:nvPr>
            <p:ph idx="4294967295"/>
          </p:nvPr>
        </p:nvSpPr>
        <p:spPr bwMode="auto">
          <a:xfrm>
            <a:off x="685800" y="1676400"/>
            <a:ext cx="7543800" cy="3657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2539" bIns="0" numCol="1" anchor="t" anchorCtr="0" compatLnSpc="1">
            <a:prstTxWarp prst="textNoShape">
              <a:avLst/>
            </a:prstTxWarp>
          </a:bodyPr>
          <a:lstStyle/>
          <a:p>
            <a:pPr marL="434975" eaLnBrk="1" hangingPunct="1">
              <a:buFont typeface="Arial Narrow" pitchFamily="34" charset="0"/>
              <a:buChar char="•"/>
            </a:pPr>
            <a:r>
              <a:rPr lang="en-US" sz="2800" dirty="0" smtClean="0"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CultureRx</a:t>
            </a:r>
            <a:endParaRPr lang="en-US" sz="2800" dirty="0" smtClean="0">
              <a:latin typeface="Arial Narrow" pitchFamily="34" charset="0"/>
              <a:sym typeface="Arial Narrow" pitchFamily="34" charset="0"/>
            </a:endParaRPr>
          </a:p>
          <a:p>
            <a:pPr marL="434975" eaLnBrk="1" hangingPunct="1">
              <a:buFont typeface="Arial Narrow" pitchFamily="34" charset="0"/>
              <a:buChar char="•"/>
            </a:pPr>
            <a:r>
              <a:rPr lang="en-US" sz="2800" dirty="0" smtClean="0"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Research Team</a:t>
            </a:r>
            <a:endParaRPr lang="en-US" sz="2800" dirty="0" smtClean="0">
              <a:latin typeface="Arial Narrow" pitchFamily="34" charset="0"/>
              <a:sym typeface="Arial Narrow" pitchFamily="34" charset="0"/>
            </a:endParaRPr>
          </a:p>
          <a:p>
            <a:pPr marL="434975" eaLnBrk="1" hangingPunct="1">
              <a:buFont typeface="Arial" pitchFamily="34" charset="0"/>
              <a:buNone/>
            </a:pPr>
            <a:r>
              <a:rPr lang="en-US" sz="3600" b="1" dirty="0" smtClean="0"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Goals</a:t>
            </a:r>
            <a:endParaRPr lang="en-US" sz="3600" b="1" dirty="0" smtClean="0">
              <a:latin typeface="Arial Narrow" pitchFamily="34" charset="0"/>
              <a:sym typeface="Arial Narrow" pitchFamily="34" charset="0"/>
            </a:endParaRPr>
          </a:p>
          <a:p>
            <a:pPr marL="434975" eaLnBrk="1" hangingPunct="1">
              <a:buFont typeface="Arial Narrow" pitchFamily="34" charset="0"/>
              <a:buChar char="•"/>
            </a:pPr>
            <a:r>
              <a:rPr lang="en-US" sz="2800" dirty="0" smtClean="0"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Supportive supervisors for employee performance and personal lives</a:t>
            </a:r>
            <a:endParaRPr lang="en-US" sz="2800" dirty="0" smtClean="0">
              <a:latin typeface="Arial Narrow" pitchFamily="34" charset="0"/>
              <a:sym typeface="Arial Narrow" pitchFamily="34" charset="0"/>
            </a:endParaRPr>
          </a:p>
          <a:p>
            <a:pPr marL="434975" eaLnBrk="1" hangingPunct="1">
              <a:buFont typeface="Arial Narrow" pitchFamily="34" charset="0"/>
              <a:buChar char="•"/>
            </a:pPr>
            <a:r>
              <a:rPr lang="en-US" sz="2800" dirty="0" smtClean="0"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Employees’ sense of control over the time and timing of their work</a:t>
            </a:r>
            <a:endParaRPr lang="en-US" sz="2800" dirty="0" smtClean="0"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4102" name="Rectangle 5"/>
          <p:cNvSpPr>
            <a:spLocks/>
          </p:cNvSpPr>
          <p:nvPr/>
        </p:nvSpPr>
        <p:spPr bwMode="auto">
          <a:xfrm>
            <a:off x="3581400" y="2751137"/>
            <a:ext cx="29464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/>
            <a:r>
              <a:rPr lang="en-US" sz="1800">
                <a:solidFill>
                  <a:schemeClr val="tx1"/>
                </a:solidFill>
                <a:cs typeface="Arial" pitchFamily="34" charset="0"/>
              </a:rPr>
              <a:t>Computer-based</a:t>
            </a:r>
          </a:p>
          <a:p>
            <a:pPr marL="39688" algn="ctr"/>
            <a:r>
              <a:rPr lang="en-US" sz="1800">
                <a:solidFill>
                  <a:schemeClr val="tx1"/>
                </a:solidFill>
                <a:cs typeface="Arial" pitchFamily="34" charset="0"/>
              </a:rPr>
              <a:t> Training</a:t>
            </a:r>
          </a:p>
        </p:txBody>
      </p:sp>
      <p:sp>
        <p:nvSpPr>
          <p:cNvPr id="4103" name="Rectangle 6"/>
          <p:cNvSpPr>
            <a:spLocks/>
          </p:cNvSpPr>
          <p:nvPr/>
        </p:nvSpPr>
        <p:spPr bwMode="auto">
          <a:xfrm>
            <a:off x="6096000" y="2762250"/>
            <a:ext cx="29464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/>
            <a:r>
              <a:rPr lang="en-US" sz="1800" dirty="0">
                <a:solidFill>
                  <a:schemeClr val="tx1"/>
                </a:solidFill>
                <a:cs typeface="Arial" pitchFamily="34" charset="0"/>
              </a:rPr>
              <a:t>Supportive Behavior </a:t>
            </a:r>
            <a:r>
              <a:rPr lang="en-US" sz="1800" dirty="0" smtClean="0">
                <a:solidFill>
                  <a:schemeClr val="tx1"/>
                </a:solidFill>
                <a:cs typeface="Arial" pitchFamily="34" charset="0"/>
              </a:rPr>
              <a:t>Tracking</a:t>
            </a:r>
            <a:endParaRPr lang="en-US" sz="1800" dirty="0">
              <a:solidFill>
                <a:schemeClr val="tx1"/>
              </a:solidFill>
              <a:cs typeface="Arial" pitchFamily="34" charset="0"/>
            </a:endParaRPr>
          </a:p>
        </p:txBody>
      </p:sp>
      <p:pic>
        <p:nvPicPr>
          <p:cNvPr id="4105" name="Picture 8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447800"/>
            <a:ext cx="1219200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5800" y="1517650"/>
            <a:ext cx="9540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3"/>
          <p:cNvSpPr>
            <a:spLocks/>
          </p:cNvSpPr>
          <p:nvPr/>
        </p:nvSpPr>
        <p:spPr bwMode="auto">
          <a:xfrm rot="-779999">
            <a:off x="47625" y="2760663"/>
            <a:ext cx="904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6400" dirty="0">
                <a:solidFill>
                  <a:schemeClr val="tx1"/>
                </a:solidFill>
                <a:cs typeface="Arial" pitchFamily="34" charset="0"/>
              </a:rPr>
              <a:t>The Typical Workplace...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3"/>
          <p:cNvSpPr>
            <a:spLocks/>
          </p:cNvSpPr>
          <p:nvPr/>
        </p:nvSpPr>
        <p:spPr bwMode="auto">
          <a:xfrm rot="-779999">
            <a:off x="1174750" y="1393825"/>
            <a:ext cx="8636000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64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...“Face Time”</a:t>
            </a:r>
          </a:p>
        </p:txBody>
      </p:sp>
      <p:sp>
        <p:nvSpPr>
          <p:cNvPr id="6149" name="Rectangle 4"/>
          <p:cNvSpPr>
            <a:spLocks/>
          </p:cNvSpPr>
          <p:nvPr/>
        </p:nvSpPr>
        <p:spPr bwMode="auto">
          <a:xfrm rot="586944">
            <a:off x="3683000" y="3441700"/>
            <a:ext cx="47879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6400">
                <a:solidFill>
                  <a:schemeClr val="tx1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  <a:sym typeface="Arial Narrow" pitchFamily="34" charset="0"/>
              </a:rPr>
              <a:t>“Core Hours”...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3"/>
          <p:cNvSpPr>
            <a:spLocks/>
          </p:cNvSpPr>
          <p:nvPr/>
        </p:nvSpPr>
        <p:spPr bwMode="auto">
          <a:xfrm rot="-960000">
            <a:off x="973138" y="1630363"/>
            <a:ext cx="608965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endParaRPr lang="en-US" sz="7200">
              <a:solidFill>
                <a:schemeClr val="tx1"/>
              </a:solidFill>
              <a:latin typeface="Arial Bold" pitchFamily="34" charset="0"/>
              <a:ea typeface="Lucida Grande" charset="0"/>
              <a:cs typeface="Lucida Grande" charset="0"/>
              <a:sym typeface="Arial Bold" pitchFamily="34" charset="0"/>
            </a:endParaRPr>
          </a:p>
          <a:p>
            <a:pPr marL="39688"/>
            <a:r>
              <a:rPr lang="en-US" sz="7200">
                <a:solidFill>
                  <a:schemeClr val="tx1"/>
                </a:solidFill>
                <a:latin typeface="Arial Bold" pitchFamily="34" charset="0"/>
                <a:ea typeface="Lucida Grande" charset="0"/>
                <a:cs typeface="Lucida Grande" charset="0"/>
                <a:sym typeface="Arial Bold" pitchFamily="34" charset="0"/>
              </a:rPr>
              <a:t>Collides With </a:t>
            </a:r>
          </a:p>
        </p:txBody>
      </p:sp>
      <p:sp>
        <p:nvSpPr>
          <p:cNvPr id="7173" name="Rectangle 4"/>
          <p:cNvSpPr>
            <a:spLocks/>
          </p:cNvSpPr>
          <p:nvPr/>
        </p:nvSpPr>
        <p:spPr bwMode="auto">
          <a:xfrm>
            <a:off x="2921000" y="3949700"/>
            <a:ext cx="69977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6400">
                <a:solidFill>
                  <a:schemeClr val="tx1"/>
                </a:solidFill>
                <a:cs typeface="Arial" pitchFamily="34" charset="0"/>
              </a:rPr>
              <a:t>the 21st Century</a:t>
            </a:r>
          </a:p>
        </p:txBody>
      </p:sp>
      <p:sp>
        <p:nvSpPr>
          <p:cNvPr id="7174" name="Rectangle 5"/>
          <p:cNvSpPr>
            <a:spLocks/>
          </p:cNvSpPr>
          <p:nvPr/>
        </p:nvSpPr>
        <p:spPr bwMode="auto">
          <a:xfrm>
            <a:off x="558800" y="1689100"/>
            <a:ext cx="38925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6400">
                <a:solidFill>
                  <a:schemeClr val="tx1"/>
                </a:solidFill>
                <a:cs typeface="Arial" pitchFamily="34" charset="0"/>
              </a:rPr>
              <a:t>The 1950s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3"/>
          <p:cNvSpPr>
            <a:spLocks/>
          </p:cNvSpPr>
          <p:nvPr/>
        </p:nvSpPr>
        <p:spPr bwMode="auto">
          <a:xfrm rot="20400000">
            <a:off x="710971" y="782935"/>
            <a:ext cx="7213600" cy="275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endParaRPr lang="en-US" sz="9600">
              <a:solidFill>
                <a:schemeClr val="tx1"/>
              </a:solidFill>
              <a:latin typeface="Arial Bold" pitchFamily="34" charset="0"/>
              <a:ea typeface="Lucida Grande" charset="0"/>
              <a:cs typeface="Lucida Grande" charset="0"/>
              <a:sym typeface="Arial Bold" pitchFamily="34" charset="0"/>
            </a:endParaRPr>
          </a:p>
          <a:p>
            <a:pPr marL="39688"/>
            <a:r>
              <a:rPr lang="en-US" sz="9600">
                <a:solidFill>
                  <a:schemeClr val="tx1"/>
                </a:solidFill>
                <a:latin typeface="Arial Bold" pitchFamily="34" charset="0"/>
                <a:ea typeface="Lucida Grande" charset="0"/>
                <a:cs typeface="Lucida Grande" charset="0"/>
                <a:sym typeface="Arial Bold" pitchFamily="34" charset="0"/>
              </a:rPr>
              <a:t>TRUST ME </a:t>
            </a:r>
          </a:p>
        </p:txBody>
      </p:sp>
      <p:sp>
        <p:nvSpPr>
          <p:cNvPr id="8197" name="Rectangle 4"/>
          <p:cNvSpPr>
            <a:spLocks/>
          </p:cNvSpPr>
          <p:nvPr/>
        </p:nvSpPr>
        <p:spPr bwMode="auto">
          <a:xfrm>
            <a:off x="1593621" y="1340147"/>
            <a:ext cx="1543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6400">
                <a:solidFill>
                  <a:schemeClr val="tx1"/>
                </a:solidFill>
                <a:cs typeface="Arial" pitchFamily="34" charset="0"/>
              </a:rPr>
              <a:t>Just</a:t>
            </a:r>
          </a:p>
        </p:txBody>
      </p:sp>
      <p:sp>
        <p:nvSpPr>
          <p:cNvPr id="8198" name="Rectangle 5"/>
          <p:cNvSpPr>
            <a:spLocks/>
          </p:cNvSpPr>
          <p:nvPr/>
        </p:nvSpPr>
        <p:spPr bwMode="auto">
          <a:xfrm rot="20340000">
            <a:off x="2849334" y="3140372"/>
            <a:ext cx="6883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6400">
                <a:solidFill>
                  <a:schemeClr val="tx1"/>
                </a:solidFill>
                <a:cs typeface="Arial" pitchFamily="34" charset="0"/>
              </a:rPr>
              <a:t>To Do The Work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/>
          </p:cNvSpPr>
          <p:nvPr/>
        </p:nvSpPr>
        <p:spPr bwMode="auto">
          <a:xfrm rot="-239999">
            <a:off x="598488" y="2713038"/>
            <a:ext cx="8915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7200">
                <a:solidFill>
                  <a:schemeClr val="tx1"/>
                </a:solidFill>
                <a:latin typeface="Arial Bold" pitchFamily="34" charset="0"/>
                <a:cs typeface="Arial Bold" pitchFamily="34" charset="0"/>
                <a:sym typeface="Arial Bold" pitchFamily="34" charset="0"/>
              </a:rPr>
              <a:t>Demands/Control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R_Office_Template">
  <a:themeElements>
    <a:clrScheme name="Default Design 14">
      <a:dk1>
        <a:srgbClr val="000000"/>
      </a:dk1>
      <a:lt1>
        <a:srgbClr val="FFFFFF"/>
      </a:lt1>
      <a:dk2>
        <a:srgbClr val="000000"/>
      </a:dk2>
      <a:lt2>
        <a:srgbClr val="202023"/>
      </a:lt2>
      <a:accent1>
        <a:srgbClr val="BBE0E3"/>
      </a:accent1>
      <a:accent2>
        <a:srgbClr val="DF9AA4"/>
      </a:accent2>
      <a:accent3>
        <a:srgbClr val="FFFFFF"/>
      </a:accent3>
      <a:accent4>
        <a:srgbClr val="000000"/>
      </a:accent4>
      <a:accent5>
        <a:srgbClr val="DAEDEF"/>
      </a:accent5>
      <a:accent6>
        <a:srgbClr val="CA8B94"/>
      </a:accent6>
      <a:hlink>
        <a:srgbClr val="009999"/>
      </a:hlink>
      <a:folHlink>
        <a:srgbClr val="99CC00"/>
      </a:folHlink>
    </a:clrScheme>
    <a:fontScheme name="Default Desig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202023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202023"/>
        </a:lt2>
        <a:accent1>
          <a:srgbClr val="BBE0E3"/>
        </a:accent1>
        <a:accent2>
          <a:srgbClr val="DF9AA4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CA8B94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Pages>0</Pages>
  <Words>618</Words>
  <Characters>0</Characters>
  <Application>Microsoft Office PowerPoint</Application>
  <PresentationFormat>On-screen Show (4:3)</PresentationFormat>
  <Lines>0</Lines>
  <Paragraphs>140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STAR_Office_Template</vt:lpstr>
      <vt:lpstr>Custom Design</vt:lpstr>
      <vt:lpstr>Leadership Education</vt:lpstr>
      <vt:lpstr>PowerPoint Presentation</vt:lpstr>
      <vt:lpstr>PowerPoint Presentation</vt:lpstr>
      <vt:lpstr>Background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‘We’re Flexible’ Workplace vs. STAR</vt:lpstr>
      <vt:lpstr>PowerPoint Presentation</vt:lpstr>
      <vt:lpstr>Management Concerns</vt:lpstr>
      <vt:lpstr>PowerPoint Presentation</vt:lpstr>
      <vt:lpstr>PowerPoint Presentation</vt:lpstr>
      <vt:lpstr>Time-Based (Traditional) Work Environment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CultureRx Style Guide</dc:title>
  <dc:creator>dhackner</dc:creator>
  <cp:lastModifiedBy>Jen Coury</cp:lastModifiedBy>
  <cp:revision>31</cp:revision>
  <dcterms:modified xsi:type="dcterms:W3CDTF">2013-06-26T16:46:28Z</dcterms:modified>
</cp:coreProperties>
</file>